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handoutMasterIdLst>
    <p:handoutMasterId r:id="rId12"/>
  </p:handoutMasterIdLst>
  <p:sldIdLst>
    <p:sldId id="257" r:id="rId2"/>
    <p:sldId id="266" r:id="rId3"/>
    <p:sldId id="258" r:id="rId4"/>
    <p:sldId id="263" r:id="rId5"/>
    <p:sldId id="260" r:id="rId6"/>
    <p:sldId id="261" r:id="rId7"/>
    <p:sldId id="264" r:id="rId8"/>
    <p:sldId id="265" r:id="rId9"/>
    <p:sldId id="26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296"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9B1FBF1-2E9E-4743-B1C3-5A8F977A720F}" type="datetimeFigureOut">
              <a:rPr lang="en-US" smtClean="0"/>
              <a:t>7/22/2025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87244A-A541-4F4A-94B3-19BE52159244}" type="slidenum">
              <a:rPr lang="en-US" smtClean="0"/>
              <a:t>‹#›</a:t>
            </a:fld>
            <a:endParaRPr lang="en-US"/>
          </a:p>
        </p:txBody>
      </p:sp>
    </p:spTree>
    <p:extLst>
      <p:ext uri="{BB962C8B-B14F-4D97-AF65-F5344CB8AC3E}">
        <p14:creationId xmlns:p14="http://schemas.microsoft.com/office/powerpoint/2010/main" val="25153449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0C3BE0-BB6D-4BD2-837F-6EA22F3B515D}" type="datetimeFigureOut">
              <a:rPr lang="en-US" smtClean="0"/>
              <a:t>7/22/2025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C758F3-27EA-427C-B5A0-0A7FE3A2FA4A}" type="slidenum">
              <a:rPr lang="en-US" smtClean="0"/>
              <a:t>‹#›</a:t>
            </a:fld>
            <a:endParaRPr lang="en-US"/>
          </a:p>
        </p:txBody>
      </p:sp>
    </p:spTree>
    <p:extLst>
      <p:ext uri="{BB962C8B-B14F-4D97-AF65-F5344CB8AC3E}">
        <p14:creationId xmlns:p14="http://schemas.microsoft.com/office/powerpoint/2010/main" val="4172090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786E3C-AFD6-41CE-9670-979A263FDEAD}" type="slidenum">
              <a:rPr lang="id-ID" smtClean="0"/>
              <a:pPr/>
              <a:t>1</a:t>
            </a:fld>
            <a:endParaRPr lang="id-ID"/>
          </a:p>
        </p:txBody>
      </p:sp>
    </p:spTree>
    <p:extLst>
      <p:ext uri="{BB962C8B-B14F-4D97-AF65-F5344CB8AC3E}">
        <p14:creationId xmlns:p14="http://schemas.microsoft.com/office/powerpoint/2010/main" val="25823692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4552F8-E079-4282-B7C2-F4BBAEE08D78}"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124C9B-BADC-4E8E-A42A-D81AB2D473E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4552F8-E079-4282-B7C2-F4BBAEE08D78}"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124C9B-BADC-4E8E-A42A-D81AB2D473E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4552F8-E079-4282-B7C2-F4BBAEE08D78}"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124C9B-BADC-4E8E-A42A-D81AB2D473E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4552F8-E079-4282-B7C2-F4BBAEE08D78}"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124C9B-BADC-4E8E-A42A-D81AB2D473E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4552F8-E079-4282-B7C2-F4BBAEE08D78}" type="datetimeFigureOut">
              <a:rPr lang="en-US" smtClean="0"/>
              <a:t>7/22/2025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124C9B-BADC-4E8E-A42A-D81AB2D473E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4552F8-E079-4282-B7C2-F4BBAEE08D78}" type="datetimeFigureOut">
              <a:rPr lang="en-US" smtClean="0"/>
              <a:t>7/22/2025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124C9B-BADC-4E8E-A42A-D81AB2D473E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4552F8-E079-4282-B7C2-F4BBAEE08D78}" type="datetimeFigureOut">
              <a:rPr lang="en-US" smtClean="0"/>
              <a:t>7/22/2025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124C9B-BADC-4E8E-A42A-D81AB2D473E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4552F8-E079-4282-B7C2-F4BBAEE08D78}" type="datetimeFigureOut">
              <a:rPr lang="en-US" smtClean="0"/>
              <a:t>7/22/2025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124C9B-BADC-4E8E-A42A-D81AB2D473E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4552F8-E079-4282-B7C2-F4BBAEE08D78}" type="datetimeFigureOut">
              <a:rPr lang="en-US" smtClean="0"/>
              <a:t>7/22/2025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124C9B-BADC-4E8E-A42A-D81AB2D473E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4552F8-E079-4282-B7C2-F4BBAEE08D78}" type="datetimeFigureOut">
              <a:rPr lang="en-US" smtClean="0"/>
              <a:t>7/22/2025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124C9B-BADC-4E8E-A42A-D81AB2D473EC}" type="slidenum">
              <a:rPr lang="en-US" smtClean="0"/>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4552F8-E079-4282-B7C2-F4BBAEE08D78}" type="datetimeFigureOut">
              <a:rPr lang="en-US" smtClean="0"/>
              <a:t>7/22/2025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124C9B-BADC-4E8E-A42A-D81AB2D473E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1D4552F8-E079-4282-B7C2-F4BBAEE08D78}" type="datetimeFigureOut">
              <a:rPr lang="en-US" smtClean="0"/>
              <a:t>7/22/2025</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33124C9B-BADC-4E8E-A42A-D81AB2D473E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EARTH1"/>
          <p:cNvPicPr>
            <a:picLocks noChangeAspect="1" noChangeArrowheads="1" noCrop="1"/>
          </p:cNvPicPr>
          <p:nvPr/>
        </p:nvPicPr>
        <p:blipFill>
          <a:blip r:embed="rId3">
            <a:lum bright="4000" contrast="-67000"/>
          </a:blip>
          <a:srcRect/>
          <a:stretch>
            <a:fillRect/>
          </a:stretch>
        </p:blipFill>
        <p:spPr bwMode="auto">
          <a:xfrm>
            <a:off x="0" y="1447800"/>
            <a:ext cx="3733801" cy="4451842"/>
          </a:xfrm>
          <a:prstGeom prst="rect">
            <a:avLst/>
          </a:prstGeom>
          <a:noFill/>
          <a:ln w="9525">
            <a:noFill/>
            <a:miter lim="800000"/>
            <a:headEnd/>
            <a:tailEnd/>
          </a:ln>
        </p:spPr>
      </p:pic>
      <p:sp>
        <p:nvSpPr>
          <p:cNvPr id="2" name="Title 1"/>
          <p:cNvSpPr>
            <a:spLocks noGrp="1"/>
          </p:cNvSpPr>
          <p:nvPr>
            <p:ph type="ctrTitle"/>
          </p:nvPr>
        </p:nvSpPr>
        <p:spPr>
          <a:xfrm>
            <a:off x="323528" y="831168"/>
            <a:ext cx="8496944" cy="1233264"/>
          </a:xfrm>
        </p:spPr>
        <p:txBody>
          <a:bodyPr>
            <a:noAutofit/>
          </a:bodyPr>
          <a:lstStyle/>
          <a:p>
            <a:pPr algn="ctr"/>
            <a:r>
              <a:rPr lang="en-US" sz="3200" b="1" dirty="0" smtClean="0">
                <a:ln w="19050">
                  <a:solidFill>
                    <a:schemeClr val="tx2">
                      <a:tint val="1000"/>
                    </a:schemeClr>
                  </a:solidFill>
                  <a:prstDash val="solid"/>
                </a:ln>
                <a:solidFill>
                  <a:srgbClr val="FF0000"/>
                </a:solidFill>
                <a:effectLst>
                  <a:outerShdw blurRad="50000" dist="50800" dir="7500000" algn="tl">
                    <a:srgbClr val="000000">
                      <a:shade val="5000"/>
                      <a:alpha val="35000"/>
                    </a:srgbClr>
                  </a:outerShdw>
                </a:effectLst>
                <a:latin typeface="Aharoni" pitchFamily="2" charset="-79"/>
                <a:cs typeface="Aharoni" pitchFamily="2" charset="-79"/>
              </a:rPr>
              <a:t>IBADAH MINGGU RAYA JEMAAT KINGMI HARAPAN GLORIA TIMIKA INDAH   </a:t>
            </a:r>
            <a:r>
              <a:rPr lang="en-US" sz="2000" b="1" dirty="0" smtClean="0">
                <a:ln w="19050">
                  <a:solidFill>
                    <a:schemeClr val="tx2">
                      <a:tint val="1000"/>
                    </a:schemeClr>
                  </a:solidFill>
                  <a:prstDash val="solid"/>
                </a:ln>
                <a:solidFill>
                  <a:srgbClr val="FF0000"/>
                </a:solidFill>
                <a:effectLst>
                  <a:outerShdw blurRad="50000" dist="50800" dir="7500000" algn="tl">
                    <a:srgbClr val="000000">
                      <a:shade val="5000"/>
                      <a:alpha val="35000"/>
                    </a:srgbClr>
                  </a:outerShdw>
                </a:effectLst>
                <a:latin typeface="Aharoni" pitchFamily="2" charset="-79"/>
                <a:cs typeface="Aharoni" pitchFamily="2" charset="-79"/>
              </a:rPr>
              <a:t>   </a:t>
            </a:r>
            <a:endParaRPr lang="id-ID" sz="2000" b="1" dirty="0">
              <a:ln w="19050">
                <a:solidFill>
                  <a:schemeClr val="tx2">
                    <a:tint val="1000"/>
                  </a:schemeClr>
                </a:solidFill>
                <a:prstDash val="solid"/>
              </a:ln>
              <a:solidFill>
                <a:srgbClr val="FF0000"/>
              </a:solidFill>
              <a:effectLst>
                <a:outerShdw blurRad="50000" dist="50800" dir="7500000" algn="tl">
                  <a:srgbClr val="000000">
                    <a:shade val="5000"/>
                    <a:alpha val="35000"/>
                  </a:srgbClr>
                </a:outerShdw>
              </a:effectLst>
              <a:latin typeface="Aharoni" pitchFamily="2" charset="-79"/>
              <a:cs typeface="Aharoni" pitchFamily="2" charset="-79"/>
            </a:endParaRPr>
          </a:p>
        </p:txBody>
      </p:sp>
      <p:sp>
        <p:nvSpPr>
          <p:cNvPr id="3" name="Subtitle 2"/>
          <p:cNvSpPr>
            <a:spLocks noGrp="1"/>
          </p:cNvSpPr>
          <p:nvPr>
            <p:ph type="subTitle" idx="1"/>
          </p:nvPr>
        </p:nvSpPr>
        <p:spPr>
          <a:xfrm>
            <a:off x="708801" y="2852936"/>
            <a:ext cx="7560840" cy="2281808"/>
          </a:xfrm>
        </p:spPr>
        <p:txBody>
          <a:bodyPr>
            <a:normAutofit lnSpcReduction="10000"/>
          </a:bodyPr>
          <a:lstStyle/>
          <a:p>
            <a:pPr algn="ctr"/>
            <a:r>
              <a:rPr lang="en-US" sz="3600" dirty="0" smtClean="0">
                <a:ln>
                  <a:solidFill>
                    <a:srgbClr val="002060"/>
                  </a:solidFill>
                </a:ln>
                <a:solidFill>
                  <a:srgbClr val="002060"/>
                </a:solidFill>
                <a:latin typeface="Adobe Garamond Pro Bold" pitchFamily="18" charset="0"/>
              </a:rPr>
              <a:t> </a:t>
            </a:r>
          </a:p>
          <a:p>
            <a:pPr algn="ctr"/>
            <a:r>
              <a:rPr lang="en-US" sz="3600" dirty="0" smtClean="0">
                <a:ln>
                  <a:solidFill>
                    <a:srgbClr val="002060"/>
                  </a:solidFill>
                </a:ln>
                <a:solidFill>
                  <a:srgbClr val="002060"/>
                </a:solidFill>
                <a:latin typeface="Adobe Garamond Pro Bold" pitchFamily="18" charset="0"/>
              </a:rPr>
              <a:t>FIRMAN TUHAN </a:t>
            </a:r>
            <a:r>
              <a:rPr lang="en-US" sz="3600" b="1" dirty="0" smtClean="0">
                <a:ln>
                  <a:solidFill>
                    <a:srgbClr val="002060"/>
                  </a:solidFill>
                </a:ln>
                <a:solidFill>
                  <a:srgbClr val="002060"/>
                </a:solidFill>
                <a:latin typeface="Adobe Garamond Pro Bold" pitchFamily="18" charset="0"/>
              </a:rPr>
              <a:t> </a:t>
            </a:r>
            <a:r>
              <a:rPr lang="id-ID" sz="3600" b="1" dirty="0" smtClean="0">
                <a:ln>
                  <a:solidFill>
                    <a:srgbClr val="002060"/>
                  </a:solidFill>
                </a:ln>
                <a:solidFill>
                  <a:srgbClr val="002060"/>
                </a:solidFill>
                <a:latin typeface="Adobe Garamond Pro Bold" pitchFamily="18" charset="0"/>
              </a:rPr>
              <a:t> </a:t>
            </a:r>
          </a:p>
          <a:p>
            <a:pPr algn="ctr"/>
            <a:r>
              <a:rPr lang="id-ID" sz="2800" b="1" dirty="0" smtClean="0">
                <a:solidFill>
                  <a:srgbClr val="C00000"/>
                </a:solidFill>
              </a:rPr>
              <a:t>EV. NATANIEL E.UTI,S.Th.S.Pd</a:t>
            </a:r>
            <a:r>
              <a:rPr lang="en-US" sz="2800" b="1" dirty="0" smtClean="0">
                <a:solidFill>
                  <a:srgbClr val="C00000"/>
                </a:solidFill>
              </a:rPr>
              <a:t>.Gr</a:t>
            </a:r>
            <a:endParaRPr lang="en-US" sz="240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a:p>
            <a:pPr algn="ctr"/>
            <a:r>
              <a:rPr lang="en-US" sz="2800" b="1" i="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TIMIKA  </a:t>
            </a:r>
            <a:r>
              <a:rPr lang="en-US" b="1" i="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07 </a:t>
            </a:r>
            <a:r>
              <a:rPr lang="en-US" b="1" i="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Juni</a:t>
            </a:r>
            <a:r>
              <a:rPr lang="en-US" b="1" i="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US" sz="2800" b="1" i="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2025 </a:t>
            </a:r>
            <a:endParaRPr lang="id-ID" sz="2800"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39952" y="2564905"/>
            <a:ext cx="889674" cy="864096"/>
          </a:xfrm>
          <a:prstGeom prst="rect">
            <a:avLst/>
          </a:prstGeom>
        </p:spPr>
      </p:pic>
    </p:spTree>
    <p:extLst>
      <p:ext uri="{BB962C8B-B14F-4D97-AF65-F5344CB8AC3E}">
        <p14:creationId xmlns:p14="http://schemas.microsoft.com/office/powerpoint/2010/main" val="187483358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wipe(down)">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ipe(down)">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wipe(down)">
                                      <p:cBhvr>
                                        <p:cTn id="28" dur="500"/>
                                        <p:tgtEl>
                                          <p:spTgt spid="3">
                                            <p:txEl>
                                              <p:pRg st="3" end="3"/>
                                            </p:txEl>
                                          </p:spTgt>
                                        </p:tgtEl>
                                      </p:cBhvr>
                                    </p:animEffect>
                                  </p:childTnLst>
                                </p:cTn>
                              </p:par>
                            </p:childTnLst>
                          </p:cTn>
                        </p:par>
                        <p:par>
                          <p:cTn id="29" fill="hold">
                            <p:stCondLst>
                              <p:cond delay="500"/>
                            </p:stCondLst>
                            <p:childTnLst>
                              <p:par>
                                <p:cTn id="30" presetID="26" presetClass="entr" presetSubtype="0" fill="hold" nodeType="after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580">
                                          <p:stCondLst>
                                            <p:cond delay="0"/>
                                          </p:stCondLst>
                                        </p:cTn>
                                        <p:tgtEl>
                                          <p:spTgt spid="9"/>
                                        </p:tgtEl>
                                      </p:cBhvr>
                                    </p:animEffect>
                                    <p:anim calcmode="lin" valueType="num">
                                      <p:cBhvr>
                                        <p:cTn id="33"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38" dur="26">
                                          <p:stCondLst>
                                            <p:cond delay="650"/>
                                          </p:stCondLst>
                                        </p:cTn>
                                        <p:tgtEl>
                                          <p:spTgt spid="9"/>
                                        </p:tgtEl>
                                      </p:cBhvr>
                                      <p:to x="100000" y="60000"/>
                                    </p:animScale>
                                    <p:animScale>
                                      <p:cBhvr>
                                        <p:cTn id="39" dur="166" decel="50000">
                                          <p:stCondLst>
                                            <p:cond delay="676"/>
                                          </p:stCondLst>
                                        </p:cTn>
                                        <p:tgtEl>
                                          <p:spTgt spid="9"/>
                                        </p:tgtEl>
                                      </p:cBhvr>
                                      <p:to x="100000" y="100000"/>
                                    </p:animScale>
                                    <p:animScale>
                                      <p:cBhvr>
                                        <p:cTn id="40" dur="26">
                                          <p:stCondLst>
                                            <p:cond delay="1312"/>
                                          </p:stCondLst>
                                        </p:cTn>
                                        <p:tgtEl>
                                          <p:spTgt spid="9"/>
                                        </p:tgtEl>
                                      </p:cBhvr>
                                      <p:to x="100000" y="80000"/>
                                    </p:animScale>
                                    <p:animScale>
                                      <p:cBhvr>
                                        <p:cTn id="41" dur="166" decel="50000">
                                          <p:stCondLst>
                                            <p:cond delay="1338"/>
                                          </p:stCondLst>
                                        </p:cTn>
                                        <p:tgtEl>
                                          <p:spTgt spid="9"/>
                                        </p:tgtEl>
                                      </p:cBhvr>
                                      <p:to x="100000" y="100000"/>
                                    </p:animScale>
                                    <p:animScale>
                                      <p:cBhvr>
                                        <p:cTn id="42" dur="26">
                                          <p:stCondLst>
                                            <p:cond delay="1642"/>
                                          </p:stCondLst>
                                        </p:cTn>
                                        <p:tgtEl>
                                          <p:spTgt spid="9"/>
                                        </p:tgtEl>
                                      </p:cBhvr>
                                      <p:to x="100000" y="90000"/>
                                    </p:animScale>
                                    <p:animScale>
                                      <p:cBhvr>
                                        <p:cTn id="43" dur="166" decel="50000">
                                          <p:stCondLst>
                                            <p:cond delay="1668"/>
                                          </p:stCondLst>
                                        </p:cTn>
                                        <p:tgtEl>
                                          <p:spTgt spid="9"/>
                                        </p:tgtEl>
                                      </p:cBhvr>
                                      <p:to x="100000" y="100000"/>
                                    </p:animScale>
                                    <p:animScale>
                                      <p:cBhvr>
                                        <p:cTn id="44" dur="26">
                                          <p:stCondLst>
                                            <p:cond delay="1808"/>
                                          </p:stCondLst>
                                        </p:cTn>
                                        <p:tgtEl>
                                          <p:spTgt spid="9"/>
                                        </p:tgtEl>
                                      </p:cBhvr>
                                      <p:to x="100000" y="95000"/>
                                    </p:animScale>
                                    <p:animScale>
                                      <p:cBhvr>
                                        <p:cTn id="45"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4725144"/>
            <a:ext cx="6781800" cy="1159024"/>
          </a:xfrm>
        </p:spPr>
        <p:txBody>
          <a:bodyPr>
            <a:normAutofit/>
          </a:bodyPr>
          <a:lstStyle/>
          <a:p>
            <a:pPr algn="ctr"/>
            <a:r>
              <a:rPr lang="en-US" sz="3100" dirty="0">
                <a:solidFill>
                  <a:srgbClr val="002060"/>
                </a:solidFill>
              </a:rPr>
              <a:t>Nast . </a:t>
            </a:r>
            <a:r>
              <a:rPr lang="en-US" sz="3100" dirty="0" err="1">
                <a:solidFill>
                  <a:srgbClr val="002060"/>
                </a:solidFill>
              </a:rPr>
              <a:t>Kisah</a:t>
            </a:r>
            <a:r>
              <a:rPr lang="en-US" sz="3100" dirty="0">
                <a:solidFill>
                  <a:srgbClr val="002060"/>
                </a:solidFill>
              </a:rPr>
              <a:t> Para </a:t>
            </a:r>
            <a:r>
              <a:rPr lang="en-US" sz="3100" dirty="0" err="1">
                <a:solidFill>
                  <a:srgbClr val="002060"/>
                </a:solidFill>
              </a:rPr>
              <a:t>Lasul</a:t>
            </a:r>
            <a:r>
              <a:rPr lang="en-US" sz="3100" dirty="0">
                <a:solidFill>
                  <a:srgbClr val="002060"/>
                </a:solidFill>
              </a:rPr>
              <a:t> 2 : 1-15 </a:t>
            </a:r>
            <a:br>
              <a:rPr lang="en-US" sz="3100" dirty="0">
                <a:solidFill>
                  <a:srgbClr val="002060"/>
                </a:solidFill>
              </a:rPr>
            </a:br>
            <a:r>
              <a:rPr lang="en-US" sz="3100" dirty="0">
                <a:solidFill>
                  <a:srgbClr val="002060"/>
                </a:solidFill>
              </a:rPr>
              <a:t>15: 22-24 : </a:t>
            </a:r>
            <a:r>
              <a:rPr lang="en-US" sz="3100" dirty="0" smtClean="0">
                <a:solidFill>
                  <a:srgbClr val="002060"/>
                </a:solidFill>
              </a:rPr>
              <a:t>32-33</a:t>
            </a:r>
            <a:endParaRPr lang="en-US" dirty="0">
              <a:solidFill>
                <a:srgbClr val="002060"/>
              </a:solidFill>
            </a:endParaRPr>
          </a:p>
        </p:txBody>
      </p:sp>
      <p:sp>
        <p:nvSpPr>
          <p:cNvPr id="3" name="Content Placeholder 2"/>
          <p:cNvSpPr>
            <a:spLocks noGrp="1"/>
          </p:cNvSpPr>
          <p:nvPr>
            <p:ph idx="1"/>
          </p:nvPr>
        </p:nvSpPr>
        <p:spPr>
          <a:xfrm>
            <a:off x="762000" y="548680"/>
            <a:ext cx="7914456" cy="4023320"/>
          </a:xfrm>
        </p:spPr>
        <p:txBody>
          <a:bodyPr>
            <a:normAutofit fontScale="92500" lnSpcReduction="20000"/>
          </a:bodyPr>
          <a:lstStyle/>
          <a:p>
            <a:pPr marL="0" indent="0" algn="ctr">
              <a:buNone/>
            </a:pPr>
            <a:r>
              <a:rPr lang="en-US" sz="3500" b="1" dirty="0" smtClean="0"/>
              <a:t>Nast : </a:t>
            </a:r>
            <a:r>
              <a:rPr lang="en-US" sz="3500" b="1" dirty="0" err="1" smtClean="0"/>
              <a:t>Yohanes</a:t>
            </a:r>
            <a:r>
              <a:rPr lang="en-US" sz="3500" b="1" dirty="0" smtClean="0"/>
              <a:t> </a:t>
            </a:r>
            <a:r>
              <a:rPr lang="en-US" sz="3500" b="1" dirty="0"/>
              <a:t>14 : </a:t>
            </a:r>
            <a:r>
              <a:rPr lang="en-US" sz="3500" b="1" dirty="0" smtClean="0"/>
              <a:t>16 - </a:t>
            </a:r>
            <a:r>
              <a:rPr lang="en-US" sz="3500" b="1" dirty="0"/>
              <a:t>18 </a:t>
            </a:r>
          </a:p>
          <a:p>
            <a:pPr marL="0" indent="0" algn="ctr">
              <a:buNone/>
            </a:pPr>
            <a:endParaRPr lang="en-US" b="1" dirty="0">
              <a:solidFill>
                <a:srgbClr val="0070C0"/>
              </a:solidFill>
            </a:endParaRPr>
          </a:p>
          <a:p>
            <a:pPr algn="ctr"/>
            <a:r>
              <a:rPr lang="en-US" sz="2600" b="1" dirty="0" err="1" smtClean="0">
                <a:solidFill>
                  <a:srgbClr val="0070C0"/>
                </a:solidFill>
              </a:rPr>
              <a:t>Aku</a:t>
            </a:r>
            <a:r>
              <a:rPr lang="en-US" sz="2600" b="1" dirty="0" smtClean="0">
                <a:solidFill>
                  <a:srgbClr val="0070C0"/>
                </a:solidFill>
              </a:rPr>
              <a:t> </a:t>
            </a:r>
            <a:r>
              <a:rPr lang="en-US" sz="2600" b="1" dirty="0" err="1">
                <a:solidFill>
                  <a:srgbClr val="0070C0"/>
                </a:solidFill>
              </a:rPr>
              <a:t>tidak</a:t>
            </a:r>
            <a:r>
              <a:rPr lang="en-US" sz="2600" b="1" dirty="0">
                <a:solidFill>
                  <a:srgbClr val="0070C0"/>
                </a:solidFill>
              </a:rPr>
              <a:t> </a:t>
            </a:r>
            <a:r>
              <a:rPr lang="en-US" sz="2600" b="1" dirty="0" err="1">
                <a:solidFill>
                  <a:srgbClr val="0070C0"/>
                </a:solidFill>
              </a:rPr>
              <a:t>anak</a:t>
            </a:r>
            <a:r>
              <a:rPr lang="en-US" sz="2600" b="1" dirty="0">
                <a:solidFill>
                  <a:srgbClr val="0070C0"/>
                </a:solidFill>
              </a:rPr>
              <a:t> </a:t>
            </a:r>
            <a:r>
              <a:rPr lang="en-US" sz="2600" b="1" dirty="0" err="1">
                <a:solidFill>
                  <a:srgbClr val="0070C0"/>
                </a:solidFill>
              </a:rPr>
              <a:t>meninggalkan</a:t>
            </a:r>
            <a:r>
              <a:rPr lang="en-US" sz="2600" b="1" dirty="0">
                <a:solidFill>
                  <a:srgbClr val="0070C0"/>
                </a:solidFill>
              </a:rPr>
              <a:t> </a:t>
            </a:r>
            <a:r>
              <a:rPr lang="en-US" sz="2600" b="1" dirty="0" err="1">
                <a:solidFill>
                  <a:srgbClr val="0070C0"/>
                </a:solidFill>
              </a:rPr>
              <a:t>kamu</a:t>
            </a:r>
            <a:r>
              <a:rPr lang="en-US" sz="2600" b="1" dirty="0">
                <a:solidFill>
                  <a:srgbClr val="0070C0"/>
                </a:solidFill>
              </a:rPr>
              <a:t> </a:t>
            </a:r>
            <a:r>
              <a:rPr lang="en-US" sz="2600" b="1" dirty="0" err="1">
                <a:solidFill>
                  <a:srgbClr val="0070C0"/>
                </a:solidFill>
              </a:rPr>
              <a:t>sebagai</a:t>
            </a:r>
            <a:r>
              <a:rPr lang="en-US" sz="2600" b="1" dirty="0">
                <a:solidFill>
                  <a:srgbClr val="0070C0"/>
                </a:solidFill>
              </a:rPr>
              <a:t> </a:t>
            </a:r>
            <a:r>
              <a:rPr lang="en-US" sz="2600" b="1" dirty="0" err="1">
                <a:solidFill>
                  <a:srgbClr val="0070C0"/>
                </a:solidFill>
              </a:rPr>
              <a:t>yatim</a:t>
            </a:r>
            <a:r>
              <a:rPr lang="en-US" sz="2600" b="1" dirty="0">
                <a:solidFill>
                  <a:srgbClr val="0070C0"/>
                </a:solidFill>
              </a:rPr>
              <a:t> </a:t>
            </a:r>
            <a:r>
              <a:rPr lang="en-US" sz="2600" b="1" dirty="0" err="1">
                <a:solidFill>
                  <a:srgbClr val="0070C0"/>
                </a:solidFill>
              </a:rPr>
              <a:t>piatu</a:t>
            </a:r>
            <a:r>
              <a:rPr lang="en-US" sz="2600" b="1" dirty="0">
                <a:solidFill>
                  <a:srgbClr val="0070C0"/>
                </a:solidFill>
              </a:rPr>
              <a:t> </a:t>
            </a:r>
            <a:r>
              <a:rPr lang="en-US" sz="2600" b="1" dirty="0" err="1">
                <a:solidFill>
                  <a:srgbClr val="0070C0"/>
                </a:solidFill>
              </a:rPr>
              <a:t>aku</a:t>
            </a:r>
            <a:r>
              <a:rPr lang="en-US" sz="2600" b="1" dirty="0">
                <a:solidFill>
                  <a:srgbClr val="0070C0"/>
                </a:solidFill>
              </a:rPr>
              <a:t> </a:t>
            </a:r>
            <a:r>
              <a:rPr lang="en-US" sz="2600" b="1" dirty="0" err="1">
                <a:solidFill>
                  <a:srgbClr val="0070C0"/>
                </a:solidFill>
              </a:rPr>
              <a:t>datang</a:t>
            </a:r>
            <a:r>
              <a:rPr lang="en-US" sz="2600" b="1" dirty="0">
                <a:solidFill>
                  <a:srgbClr val="0070C0"/>
                </a:solidFill>
              </a:rPr>
              <a:t> </a:t>
            </a:r>
            <a:r>
              <a:rPr lang="en-US" sz="2600" b="1" dirty="0" err="1">
                <a:solidFill>
                  <a:srgbClr val="0070C0"/>
                </a:solidFill>
              </a:rPr>
              <a:t>kembali</a:t>
            </a:r>
            <a:r>
              <a:rPr lang="en-US" sz="2600" b="1" dirty="0">
                <a:solidFill>
                  <a:srgbClr val="0070C0"/>
                </a:solidFill>
              </a:rPr>
              <a:t> </a:t>
            </a:r>
            <a:r>
              <a:rPr lang="en-US" sz="2600" b="1" dirty="0" err="1">
                <a:solidFill>
                  <a:srgbClr val="0070C0"/>
                </a:solidFill>
              </a:rPr>
              <a:t>kepadamu</a:t>
            </a:r>
            <a:r>
              <a:rPr lang="en-US" sz="2600" b="1" dirty="0">
                <a:solidFill>
                  <a:srgbClr val="0070C0"/>
                </a:solidFill>
              </a:rPr>
              <a:t> </a:t>
            </a:r>
          </a:p>
          <a:p>
            <a:pPr algn="ctr"/>
            <a:r>
              <a:rPr lang="en-US" sz="2600" b="1" dirty="0" err="1">
                <a:solidFill>
                  <a:srgbClr val="0070C0"/>
                </a:solidFill>
              </a:rPr>
              <a:t>Aku</a:t>
            </a:r>
            <a:r>
              <a:rPr lang="en-US" sz="2600" b="1" dirty="0">
                <a:solidFill>
                  <a:srgbClr val="0070C0"/>
                </a:solidFill>
              </a:rPr>
              <a:t> </a:t>
            </a:r>
            <a:r>
              <a:rPr lang="en-US" sz="2600" b="1" dirty="0" err="1">
                <a:solidFill>
                  <a:srgbClr val="0070C0"/>
                </a:solidFill>
              </a:rPr>
              <a:t>akan</a:t>
            </a:r>
            <a:r>
              <a:rPr lang="en-US" sz="2600" b="1" dirty="0">
                <a:solidFill>
                  <a:srgbClr val="0070C0"/>
                </a:solidFill>
              </a:rPr>
              <a:t>  </a:t>
            </a:r>
            <a:r>
              <a:rPr lang="en-US" sz="2600" b="1" dirty="0" err="1">
                <a:solidFill>
                  <a:srgbClr val="0070C0"/>
                </a:solidFill>
              </a:rPr>
              <a:t>minta</a:t>
            </a:r>
            <a:r>
              <a:rPr lang="en-US" sz="2600" b="1" dirty="0">
                <a:solidFill>
                  <a:srgbClr val="0070C0"/>
                </a:solidFill>
              </a:rPr>
              <a:t> </a:t>
            </a:r>
            <a:r>
              <a:rPr lang="en-US" sz="2600" b="1" dirty="0" err="1">
                <a:solidFill>
                  <a:srgbClr val="0070C0"/>
                </a:solidFill>
              </a:rPr>
              <a:t>kepada</a:t>
            </a:r>
            <a:r>
              <a:rPr lang="en-US" sz="2600" b="1" dirty="0">
                <a:solidFill>
                  <a:srgbClr val="0070C0"/>
                </a:solidFill>
              </a:rPr>
              <a:t> </a:t>
            </a:r>
            <a:r>
              <a:rPr lang="en-US" sz="2600" b="1" dirty="0" err="1">
                <a:solidFill>
                  <a:srgbClr val="0070C0"/>
                </a:solidFill>
              </a:rPr>
              <a:t>bapa</a:t>
            </a:r>
            <a:r>
              <a:rPr lang="en-US" sz="2600" b="1" dirty="0">
                <a:solidFill>
                  <a:srgbClr val="0070C0"/>
                </a:solidFill>
              </a:rPr>
              <a:t> </a:t>
            </a:r>
            <a:r>
              <a:rPr lang="en-US" sz="2600" b="1" dirty="0" err="1">
                <a:solidFill>
                  <a:srgbClr val="0070C0"/>
                </a:solidFill>
              </a:rPr>
              <a:t>dan</a:t>
            </a:r>
            <a:r>
              <a:rPr lang="en-US" sz="2600" b="1" dirty="0">
                <a:solidFill>
                  <a:srgbClr val="0070C0"/>
                </a:solidFill>
              </a:rPr>
              <a:t> </a:t>
            </a:r>
            <a:r>
              <a:rPr lang="en-US" sz="2600" b="1" dirty="0" err="1">
                <a:solidFill>
                  <a:srgbClr val="0070C0"/>
                </a:solidFill>
              </a:rPr>
              <a:t>ia</a:t>
            </a:r>
            <a:r>
              <a:rPr lang="en-US" sz="2600" b="1" dirty="0">
                <a:solidFill>
                  <a:srgbClr val="0070C0"/>
                </a:solidFill>
              </a:rPr>
              <a:t> </a:t>
            </a:r>
            <a:r>
              <a:rPr lang="en-US" sz="2600" b="1" dirty="0" err="1">
                <a:solidFill>
                  <a:srgbClr val="0070C0"/>
                </a:solidFill>
              </a:rPr>
              <a:t>akan</a:t>
            </a:r>
            <a:r>
              <a:rPr lang="en-US" sz="2600" b="1" dirty="0">
                <a:solidFill>
                  <a:srgbClr val="0070C0"/>
                </a:solidFill>
              </a:rPr>
              <a:t> </a:t>
            </a:r>
            <a:r>
              <a:rPr lang="en-US" sz="2600" b="1" dirty="0" err="1">
                <a:solidFill>
                  <a:srgbClr val="0070C0"/>
                </a:solidFill>
              </a:rPr>
              <a:t>memberikan</a:t>
            </a:r>
            <a:r>
              <a:rPr lang="en-US" sz="2600" b="1" dirty="0">
                <a:solidFill>
                  <a:srgbClr val="0070C0"/>
                </a:solidFill>
              </a:rPr>
              <a:t> </a:t>
            </a:r>
            <a:r>
              <a:rPr lang="en-US" sz="2600" b="1" dirty="0" err="1">
                <a:solidFill>
                  <a:srgbClr val="0070C0"/>
                </a:solidFill>
              </a:rPr>
              <a:t>kepadamu</a:t>
            </a:r>
            <a:r>
              <a:rPr lang="en-US" sz="2600" b="1" dirty="0">
                <a:solidFill>
                  <a:srgbClr val="0070C0"/>
                </a:solidFill>
              </a:rPr>
              <a:t> </a:t>
            </a:r>
            <a:r>
              <a:rPr lang="en-US" sz="2600" b="1" dirty="0" err="1">
                <a:solidFill>
                  <a:srgbClr val="00B050"/>
                </a:solidFill>
              </a:rPr>
              <a:t>selama</a:t>
            </a:r>
            <a:r>
              <a:rPr lang="en-US" sz="2600" b="1" dirty="0">
                <a:solidFill>
                  <a:srgbClr val="00B050"/>
                </a:solidFill>
              </a:rPr>
              <a:t>- </a:t>
            </a:r>
            <a:r>
              <a:rPr lang="en-US" sz="2600" b="1" dirty="0" err="1">
                <a:solidFill>
                  <a:srgbClr val="00B050"/>
                </a:solidFill>
              </a:rPr>
              <a:t>lamanya</a:t>
            </a:r>
            <a:r>
              <a:rPr lang="en-US" sz="2600" b="1" dirty="0">
                <a:solidFill>
                  <a:srgbClr val="00B050"/>
                </a:solidFill>
              </a:rPr>
              <a:t> ,</a:t>
            </a:r>
            <a:r>
              <a:rPr lang="en-US" sz="2600" b="1" dirty="0" err="1">
                <a:solidFill>
                  <a:srgbClr val="00B050"/>
                </a:solidFill>
              </a:rPr>
              <a:t>yaitu</a:t>
            </a:r>
            <a:r>
              <a:rPr lang="en-US" sz="2600" b="1" dirty="0">
                <a:solidFill>
                  <a:srgbClr val="00B050"/>
                </a:solidFill>
              </a:rPr>
              <a:t> </a:t>
            </a:r>
            <a:r>
              <a:rPr lang="en-US" sz="2600" b="1" dirty="0" err="1">
                <a:solidFill>
                  <a:srgbClr val="00B050"/>
                </a:solidFill>
              </a:rPr>
              <a:t>Roh</a:t>
            </a:r>
            <a:r>
              <a:rPr lang="en-US" sz="2600" b="1" dirty="0">
                <a:solidFill>
                  <a:srgbClr val="00B050"/>
                </a:solidFill>
              </a:rPr>
              <a:t>  </a:t>
            </a:r>
            <a:r>
              <a:rPr lang="en-US" sz="2600" b="1" dirty="0" err="1">
                <a:solidFill>
                  <a:srgbClr val="00B050"/>
                </a:solidFill>
              </a:rPr>
              <a:t>kebenaran</a:t>
            </a:r>
            <a:endParaRPr lang="en-US" sz="2600" b="1" dirty="0">
              <a:solidFill>
                <a:srgbClr val="00B050"/>
              </a:solidFill>
            </a:endParaRPr>
          </a:p>
          <a:p>
            <a:pPr algn="ctr"/>
            <a:endParaRPr lang="en-US" b="1" dirty="0" smtClean="0">
              <a:latin typeface="Agency FB" pitchFamily="34" charset="0"/>
            </a:endParaRPr>
          </a:p>
          <a:p>
            <a:pPr marL="0" indent="0" algn="ctr">
              <a:buNone/>
            </a:pPr>
            <a:r>
              <a:rPr lang="en-US" sz="3500" b="1" dirty="0" smtClean="0">
                <a:solidFill>
                  <a:srgbClr val="002060"/>
                </a:solidFill>
                <a:latin typeface="Agency FB" pitchFamily="34" charset="0"/>
              </a:rPr>
              <a:t>TEMA </a:t>
            </a:r>
            <a:endParaRPr lang="en-US" sz="3500" b="1" dirty="0">
              <a:solidFill>
                <a:srgbClr val="002060"/>
              </a:solidFill>
              <a:latin typeface="Agency FB" pitchFamily="34" charset="0"/>
            </a:endParaRPr>
          </a:p>
          <a:p>
            <a:pPr algn="ctr"/>
            <a:r>
              <a:rPr lang="en-US" sz="3500" b="1" dirty="0" err="1">
                <a:solidFill>
                  <a:srgbClr val="002060"/>
                </a:solidFill>
                <a:latin typeface="Agency FB" pitchFamily="34" charset="0"/>
              </a:rPr>
              <a:t>Tuhan</a:t>
            </a:r>
            <a:r>
              <a:rPr lang="en-US" sz="3500" b="1" dirty="0">
                <a:solidFill>
                  <a:srgbClr val="002060"/>
                </a:solidFill>
                <a:latin typeface="Agency FB" pitchFamily="34" charset="0"/>
              </a:rPr>
              <a:t> </a:t>
            </a:r>
            <a:r>
              <a:rPr lang="en-US" sz="3500" b="1" dirty="0" err="1">
                <a:solidFill>
                  <a:srgbClr val="002060"/>
                </a:solidFill>
                <a:latin typeface="Agency FB" pitchFamily="34" charset="0"/>
              </a:rPr>
              <a:t>Yesus</a:t>
            </a:r>
            <a:r>
              <a:rPr lang="en-US" sz="3500" b="1" dirty="0">
                <a:solidFill>
                  <a:srgbClr val="002060"/>
                </a:solidFill>
                <a:latin typeface="Agency FB" pitchFamily="34" charset="0"/>
              </a:rPr>
              <a:t> </a:t>
            </a:r>
            <a:r>
              <a:rPr lang="en-US" sz="3500" b="1" dirty="0" err="1">
                <a:solidFill>
                  <a:srgbClr val="002060"/>
                </a:solidFill>
                <a:latin typeface="Agency FB" pitchFamily="34" charset="0"/>
              </a:rPr>
              <a:t>Berjanji</a:t>
            </a:r>
            <a:r>
              <a:rPr lang="en-US" sz="3500" b="1" dirty="0">
                <a:solidFill>
                  <a:srgbClr val="002060"/>
                </a:solidFill>
                <a:latin typeface="Agency FB" pitchFamily="34" charset="0"/>
              </a:rPr>
              <a:t> </a:t>
            </a:r>
            <a:r>
              <a:rPr lang="en-US" sz="3500" b="1" dirty="0" err="1">
                <a:solidFill>
                  <a:srgbClr val="002060"/>
                </a:solidFill>
                <a:latin typeface="Agency FB" pitchFamily="34" charset="0"/>
              </a:rPr>
              <a:t>Memberikan</a:t>
            </a:r>
            <a:r>
              <a:rPr lang="en-US" sz="3500" b="1" dirty="0">
                <a:solidFill>
                  <a:srgbClr val="002060"/>
                </a:solidFill>
                <a:latin typeface="Agency FB" pitchFamily="34" charset="0"/>
              </a:rPr>
              <a:t> </a:t>
            </a:r>
            <a:r>
              <a:rPr lang="en-US" sz="3500" b="1" dirty="0" err="1">
                <a:solidFill>
                  <a:srgbClr val="002060"/>
                </a:solidFill>
                <a:latin typeface="Agency FB" pitchFamily="34" charset="0"/>
              </a:rPr>
              <a:t>Roh</a:t>
            </a:r>
            <a:r>
              <a:rPr lang="en-US" sz="3500" b="1" dirty="0">
                <a:solidFill>
                  <a:srgbClr val="002060"/>
                </a:solidFill>
                <a:latin typeface="Agency FB" pitchFamily="34" charset="0"/>
              </a:rPr>
              <a:t> </a:t>
            </a:r>
            <a:r>
              <a:rPr lang="en-US" sz="3500" b="1" dirty="0" err="1">
                <a:solidFill>
                  <a:srgbClr val="002060"/>
                </a:solidFill>
                <a:latin typeface="Agency FB" pitchFamily="34" charset="0"/>
              </a:rPr>
              <a:t>Penolong</a:t>
            </a:r>
            <a:r>
              <a:rPr lang="en-US" sz="3500" b="1" dirty="0">
                <a:solidFill>
                  <a:srgbClr val="002060"/>
                </a:solidFill>
                <a:latin typeface="Agency FB" pitchFamily="34" charset="0"/>
              </a:rPr>
              <a:t> </a:t>
            </a:r>
            <a:r>
              <a:rPr lang="en-US" sz="3500" b="1" dirty="0" err="1">
                <a:solidFill>
                  <a:srgbClr val="002060"/>
                </a:solidFill>
                <a:latin typeface="Agency FB" pitchFamily="34" charset="0"/>
              </a:rPr>
              <a:t>Dalam</a:t>
            </a:r>
            <a:r>
              <a:rPr lang="en-US" sz="3500" b="1" dirty="0">
                <a:solidFill>
                  <a:srgbClr val="002060"/>
                </a:solidFill>
                <a:latin typeface="Agency FB" pitchFamily="34" charset="0"/>
              </a:rPr>
              <a:t> </a:t>
            </a:r>
            <a:r>
              <a:rPr lang="en-US" sz="3500" b="1" dirty="0" err="1">
                <a:solidFill>
                  <a:srgbClr val="002060"/>
                </a:solidFill>
                <a:latin typeface="Agency FB" pitchFamily="34" charset="0"/>
              </a:rPr>
              <a:t>Kehidupan</a:t>
            </a:r>
            <a:r>
              <a:rPr lang="en-US" sz="3500" b="1" dirty="0">
                <a:solidFill>
                  <a:srgbClr val="002060"/>
                </a:solidFill>
                <a:latin typeface="Agency FB" pitchFamily="34" charset="0"/>
              </a:rPr>
              <a:t> </a:t>
            </a:r>
            <a:r>
              <a:rPr lang="en-US" sz="3500" b="1" dirty="0" err="1">
                <a:solidFill>
                  <a:srgbClr val="002060"/>
                </a:solidFill>
                <a:latin typeface="Agency FB" pitchFamily="34" charset="0"/>
              </a:rPr>
              <a:t>kita</a:t>
            </a:r>
            <a:r>
              <a:rPr lang="en-US" sz="3500" b="1" dirty="0">
                <a:solidFill>
                  <a:srgbClr val="002060"/>
                </a:solidFill>
                <a:latin typeface="Agency FB" pitchFamily="34" charset="0"/>
              </a:rPr>
              <a:t> </a:t>
            </a:r>
          </a:p>
          <a:p>
            <a:pPr marL="0" indent="0">
              <a:buNone/>
            </a:pPr>
            <a:endParaRPr lang="en-US" dirty="0"/>
          </a:p>
        </p:txBody>
      </p:sp>
    </p:spTree>
    <p:extLst>
      <p:ext uri="{BB962C8B-B14F-4D97-AF65-F5344CB8AC3E}">
        <p14:creationId xmlns:p14="http://schemas.microsoft.com/office/powerpoint/2010/main" val="42324339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3008313" cy="419646"/>
          </a:xfrm>
        </p:spPr>
        <p:txBody>
          <a:bodyPr>
            <a:noAutofit/>
          </a:bodyPr>
          <a:lstStyle/>
          <a:p>
            <a:r>
              <a:rPr lang="en-US" sz="3600" b="1" dirty="0" err="1" smtClean="0"/>
              <a:t>Pendahuluan</a:t>
            </a:r>
            <a:r>
              <a:rPr lang="en-US" sz="3600" b="1" dirty="0" smtClean="0"/>
              <a:t> </a:t>
            </a:r>
            <a:endParaRPr lang="en-US" sz="3600" b="1" dirty="0"/>
          </a:p>
        </p:txBody>
      </p:sp>
      <p:sp>
        <p:nvSpPr>
          <p:cNvPr id="3" name="Content Placeholder 2"/>
          <p:cNvSpPr>
            <a:spLocks noGrp="1"/>
          </p:cNvSpPr>
          <p:nvPr>
            <p:ph idx="1"/>
          </p:nvPr>
        </p:nvSpPr>
        <p:spPr>
          <a:xfrm>
            <a:off x="4499992" y="188640"/>
            <a:ext cx="4392488" cy="5976664"/>
          </a:xfrm>
        </p:spPr>
        <p:txBody>
          <a:bodyPr>
            <a:normAutofit/>
          </a:bodyPr>
          <a:lstStyle/>
          <a:p>
            <a:pPr marL="0" indent="0" algn="ctr">
              <a:buNone/>
            </a:pPr>
            <a:r>
              <a:rPr lang="en-US" sz="2800" b="1" dirty="0">
                <a:solidFill>
                  <a:schemeClr val="accent6">
                    <a:lumMod val="50000"/>
                  </a:schemeClr>
                </a:solidFill>
                <a:latin typeface="Arial Narrow" pitchFamily="34" charset="0"/>
              </a:rPr>
              <a:t>Nast : </a:t>
            </a:r>
            <a:r>
              <a:rPr lang="en-US" sz="2800" b="1" dirty="0" err="1">
                <a:solidFill>
                  <a:schemeClr val="accent6">
                    <a:lumMod val="50000"/>
                  </a:schemeClr>
                </a:solidFill>
                <a:latin typeface="Arial Narrow" pitchFamily="34" charset="0"/>
              </a:rPr>
              <a:t>Kisah</a:t>
            </a:r>
            <a:r>
              <a:rPr lang="en-US" sz="2800" b="1" dirty="0">
                <a:solidFill>
                  <a:schemeClr val="accent6">
                    <a:lumMod val="50000"/>
                  </a:schemeClr>
                </a:solidFill>
                <a:latin typeface="Arial Narrow" pitchFamily="34" charset="0"/>
              </a:rPr>
              <a:t> Para </a:t>
            </a:r>
            <a:r>
              <a:rPr lang="en-US" sz="2800" b="1" dirty="0" err="1">
                <a:solidFill>
                  <a:schemeClr val="accent6">
                    <a:lumMod val="50000"/>
                  </a:schemeClr>
                </a:solidFill>
                <a:latin typeface="Arial Narrow" pitchFamily="34" charset="0"/>
              </a:rPr>
              <a:t>Rasul</a:t>
            </a:r>
            <a:r>
              <a:rPr lang="en-US" sz="2800" b="1" dirty="0">
                <a:solidFill>
                  <a:schemeClr val="accent6">
                    <a:lumMod val="50000"/>
                  </a:schemeClr>
                </a:solidFill>
                <a:latin typeface="Arial Narrow" pitchFamily="34" charset="0"/>
              </a:rPr>
              <a:t> 2:1 – 15 </a:t>
            </a:r>
            <a:endParaRPr lang="en-US" sz="2800" b="1" dirty="0" smtClean="0">
              <a:solidFill>
                <a:schemeClr val="accent6">
                  <a:lumMod val="50000"/>
                </a:schemeClr>
              </a:solidFill>
              <a:latin typeface="Arial Narrow" pitchFamily="34" charset="0"/>
            </a:endParaRPr>
          </a:p>
          <a:p>
            <a:pPr marL="0" indent="0" algn="ctr">
              <a:buNone/>
            </a:pPr>
            <a:r>
              <a:rPr lang="en-US" sz="2800" b="1" dirty="0" err="1" smtClean="0">
                <a:solidFill>
                  <a:schemeClr val="accent6">
                    <a:lumMod val="50000"/>
                  </a:schemeClr>
                </a:solidFill>
                <a:latin typeface="Arial Narrow" pitchFamily="34" charset="0"/>
              </a:rPr>
              <a:t>menjelaskan</a:t>
            </a:r>
            <a:r>
              <a:rPr lang="en-US" sz="2800" b="1" dirty="0" smtClean="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peristiwa</a:t>
            </a:r>
            <a:r>
              <a:rPr lang="en-US" sz="2800" b="1" dirty="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Pentakosta</a:t>
            </a:r>
            <a:r>
              <a:rPr lang="en-US" sz="2800" b="1" dirty="0">
                <a:solidFill>
                  <a:schemeClr val="accent6">
                    <a:lumMod val="50000"/>
                  </a:schemeClr>
                </a:solidFill>
                <a:latin typeface="Arial Narrow" pitchFamily="34" charset="0"/>
              </a:rPr>
              <a:t>, di </a:t>
            </a:r>
            <a:r>
              <a:rPr lang="en-US" sz="2800" b="1" dirty="0" err="1">
                <a:solidFill>
                  <a:schemeClr val="accent6">
                    <a:lumMod val="50000"/>
                  </a:schemeClr>
                </a:solidFill>
                <a:latin typeface="Arial Narrow" pitchFamily="34" charset="0"/>
              </a:rPr>
              <a:t>mana</a:t>
            </a:r>
            <a:r>
              <a:rPr lang="en-US" sz="2800" b="1" dirty="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Roh</a:t>
            </a:r>
            <a:r>
              <a:rPr lang="en-US" sz="2800" b="1" dirty="0">
                <a:solidFill>
                  <a:schemeClr val="accent6">
                    <a:lumMod val="50000"/>
                  </a:schemeClr>
                </a:solidFill>
                <a:latin typeface="Arial Narrow" pitchFamily="34" charset="0"/>
              </a:rPr>
              <a:t> Kudus </a:t>
            </a:r>
            <a:r>
              <a:rPr lang="en-US" sz="2800" b="1" dirty="0" err="1">
                <a:solidFill>
                  <a:schemeClr val="accent6">
                    <a:lumMod val="50000"/>
                  </a:schemeClr>
                </a:solidFill>
                <a:latin typeface="Arial Narrow" pitchFamily="34" charset="0"/>
              </a:rPr>
              <a:t>turun</a:t>
            </a:r>
            <a:r>
              <a:rPr lang="en-US" sz="2800" b="1" dirty="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kepada</a:t>
            </a:r>
            <a:r>
              <a:rPr lang="en-US" sz="2800" b="1" dirty="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para</a:t>
            </a:r>
            <a:r>
              <a:rPr lang="en-US" sz="2800" b="1" dirty="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rasul</a:t>
            </a:r>
            <a:r>
              <a:rPr lang="en-US" sz="2800" b="1" dirty="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dan</a:t>
            </a:r>
            <a:r>
              <a:rPr lang="en-US" sz="2800" b="1" dirty="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memberikan</a:t>
            </a:r>
            <a:r>
              <a:rPr lang="en-US" sz="2800" b="1" dirty="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mereka</a:t>
            </a:r>
            <a:r>
              <a:rPr lang="en-US" sz="2800" b="1" dirty="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kemampuan</a:t>
            </a:r>
            <a:r>
              <a:rPr lang="en-US" sz="2800" b="1" dirty="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untuk</a:t>
            </a:r>
            <a:r>
              <a:rPr lang="en-US" sz="2800" b="1" dirty="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berbicara</a:t>
            </a:r>
            <a:r>
              <a:rPr lang="en-US" sz="2800" b="1" dirty="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dalam</a:t>
            </a:r>
            <a:r>
              <a:rPr lang="en-US" sz="2800" b="1" dirty="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berbagai</a:t>
            </a:r>
            <a:r>
              <a:rPr lang="en-US" sz="2800" b="1" dirty="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bahasa</a:t>
            </a:r>
            <a:r>
              <a:rPr lang="en-US" sz="2800" b="1" dirty="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Ayat-ayat</a:t>
            </a:r>
            <a:r>
              <a:rPr lang="en-US" sz="2800" b="1" dirty="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ini</a:t>
            </a:r>
            <a:r>
              <a:rPr lang="en-US" sz="2800" b="1" dirty="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menggambarkan</a:t>
            </a:r>
            <a:r>
              <a:rPr lang="en-US" sz="2800" b="1" dirty="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kehadiran</a:t>
            </a:r>
            <a:r>
              <a:rPr lang="en-US" sz="2800" b="1" dirty="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Roh</a:t>
            </a:r>
            <a:r>
              <a:rPr lang="en-US" sz="2800" b="1" dirty="0">
                <a:solidFill>
                  <a:schemeClr val="accent6">
                    <a:lumMod val="50000"/>
                  </a:schemeClr>
                </a:solidFill>
                <a:latin typeface="Arial Narrow" pitchFamily="34" charset="0"/>
              </a:rPr>
              <a:t> Kudus yang </a:t>
            </a:r>
            <a:r>
              <a:rPr lang="en-US" sz="2800" b="1" dirty="0" err="1">
                <a:solidFill>
                  <a:schemeClr val="accent6">
                    <a:lumMod val="50000"/>
                  </a:schemeClr>
                </a:solidFill>
                <a:latin typeface="Arial Narrow" pitchFamily="34" charset="0"/>
              </a:rPr>
              <a:t>luar</a:t>
            </a:r>
            <a:r>
              <a:rPr lang="en-US" sz="2800" b="1" dirty="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biasa</a:t>
            </a:r>
            <a:r>
              <a:rPr lang="en-US" sz="2800" b="1" dirty="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dan</a:t>
            </a:r>
            <a:r>
              <a:rPr lang="en-US" sz="2800" b="1" dirty="0">
                <a:solidFill>
                  <a:schemeClr val="accent6">
                    <a:lumMod val="50000"/>
                  </a:schemeClr>
                </a:solidFill>
                <a:latin typeface="Arial Narrow" pitchFamily="34" charset="0"/>
              </a:rPr>
              <a:t> </a:t>
            </a:r>
            <a:r>
              <a:rPr lang="en-US" sz="2800" b="1" dirty="0" err="1">
                <a:solidFill>
                  <a:schemeClr val="accent6">
                    <a:lumMod val="50000"/>
                  </a:schemeClr>
                </a:solidFill>
                <a:latin typeface="Arial Narrow" pitchFamily="34" charset="0"/>
              </a:rPr>
              <a:t>kekuatan-Nya</a:t>
            </a:r>
            <a:r>
              <a:rPr lang="en-US" sz="2800" b="1" dirty="0">
                <a:solidFill>
                  <a:schemeClr val="accent6">
                    <a:lumMod val="50000"/>
                  </a:schemeClr>
                </a:solidFill>
                <a:latin typeface="Arial Narrow" pitchFamily="34" charset="0"/>
              </a:rPr>
              <a:t> yang </a:t>
            </a:r>
            <a:r>
              <a:rPr lang="en-US" sz="2800" b="1" dirty="0" err="1">
                <a:solidFill>
                  <a:schemeClr val="accent6">
                    <a:lumMod val="50000"/>
                  </a:schemeClr>
                </a:solidFill>
                <a:latin typeface="Arial Narrow" pitchFamily="34" charset="0"/>
              </a:rPr>
              <a:t>mencengangkan</a:t>
            </a:r>
            <a:r>
              <a:rPr lang="en-US" sz="2800" b="1" dirty="0">
                <a:solidFill>
                  <a:schemeClr val="accent6">
                    <a:lumMod val="50000"/>
                  </a:schemeClr>
                </a:solidFill>
                <a:latin typeface="Arial Narrow" pitchFamily="34" charset="0"/>
              </a:rPr>
              <a:t>. 2:1-13</a:t>
            </a:r>
          </a:p>
          <a:p>
            <a:pPr marL="0" indent="0" algn="ctr">
              <a:buNone/>
            </a:pPr>
            <a:endParaRPr lang="en-US" dirty="0"/>
          </a:p>
        </p:txBody>
      </p:sp>
      <p:sp>
        <p:nvSpPr>
          <p:cNvPr id="4" name="Text Placeholder 3"/>
          <p:cNvSpPr>
            <a:spLocks noGrp="1"/>
          </p:cNvSpPr>
          <p:nvPr>
            <p:ph type="body" sz="half" idx="2"/>
          </p:nvPr>
        </p:nvSpPr>
        <p:spPr>
          <a:xfrm>
            <a:off x="179512" y="1196752"/>
            <a:ext cx="3744416" cy="4929411"/>
          </a:xfrm>
        </p:spPr>
        <p:txBody>
          <a:bodyPr>
            <a:noAutofit/>
          </a:bodyPr>
          <a:lstStyle/>
          <a:p>
            <a:pPr marL="0" lvl="1" algn="ctr"/>
            <a:r>
              <a:rPr lang="ms-MY" sz="2400" b="1" dirty="0">
                <a:solidFill>
                  <a:srgbClr val="002060"/>
                </a:solidFill>
                <a:latin typeface="Arial Narrow" pitchFamily="34" charset="0"/>
              </a:rPr>
              <a:t>Para murid yang tetap tinggal di Yerusalem juga mengalami ketakutan. Mereka berkumpul di satu rumah dengan pintu terkunci. Kemudian merekapun mendapat kabar bahwa Yesus bangkit, hingga menampakan diri kepada mereka. Melihat hal itu, mereka kembali bersemangat dalam mengikuti Yesus. Selama 40 hari Yesus menampakan diri kepada para murid.</a:t>
            </a:r>
            <a:endParaRPr lang="en-US" sz="2000" b="1" dirty="0">
              <a:solidFill>
                <a:srgbClr val="002060"/>
              </a:solidFill>
              <a:latin typeface="Arial Narrow" pitchFamily="34" charset="0"/>
            </a:endParaRPr>
          </a:p>
          <a:p>
            <a:pPr algn="ctr"/>
            <a:endParaRPr lang="en-US" sz="3200" b="1" dirty="0">
              <a:latin typeface="Arial Narrow" pitchFamily="34" charset="0"/>
            </a:endParaRPr>
          </a:p>
        </p:txBody>
      </p:sp>
    </p:spTree>
    <p:extLst>
      <p:ext uri="{BB962C8B-B14F-4D97-AF65-F5344CB8AC3E}">
        <p14:creationId xmlns:p14="http://schemas.microsoft.com/office/powerpoint/2010/main" val="31972251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91880" y="476672"/>
            <a:ext cx="5184576" cy="5400600"/>
          </a:xfrm>
        </p:spPr>
        <p:txBody>
          <a:bodyPr>
            <a:normAutofit fontScale="92500"/>
          </a:bodyPr>
          <a:lstStyle/>
          <a:p>
            <a:pPr lvl="0"/>
            <a:r>
              <a:rPr lang="en-US" sz="3900" b="1" dirty="0" err="1" smtClean="0">
                <a:solidFill>
                  <a:srgbClr val="002060"/>
                </a:solidFill>
                <a:latin typeface="Agency FB" pitchFamily="34" charset="0"/>
              </a:rPr>
              <a:t>Peristiwa</a:t>
            </a:r>
            <a:r>
              <a:rPr lang="en-US" sz="3900" b="1" dirty="0" smtClean="0">
                <a:solidFill>
                  <a:srgbClr val="002060"/>
                </a:solidFill>
                <a:latin typeface="Agency FB" pitchFamily="34" charset="0"/>
              </a:rPr>
              <a:t> </a:t>
            </a:r>
            <a:r>
              <a:rPr lang="en-US" sz="3900" b="1" dirty="0" err="1" smtClean="0">
                <a:solidFill>
                  <a:srgbClr val="002060"/>
                </a:solidFill>
                <a:latin typeface="Agency FB" pitchFamily="34" charset="0"/>
              </a:rPr>
              <a:t>Pentakosta</a:t>
            </a:r>
            <a:r>
              <a:rPr lang="en-US" sz="3900" b="1" dirty="0" smtClean="0">
                <a:latin typeface="Agency FB" pitchFamily="34" charset="0"/>
              </a:rPr>
              <a:t>:</a:t>
            </a:r>
            <a:endParaRPr lang="en-US" sz="3900" dirty="0" smtClean="0">
              <a:latin typeface="Agency FB" pitchFamily="34" charset="0"/>
            </a:endParaRPr>
          </a:p>
          <a:p>
            <a:pPr marL="0" indent="0">
              <a:buNone/>
            </a:pPr>
            <a:r>
              <a:rPr lang="en-US" sz="3900" dirty="0" err="1" smtClean="0">
                <a:solidFill>
                  <a:srgbClr val="002060"/>
                </a:solidFill>
                <a:latin typeface="Agency FB" pitchFamily="34" charset="0"/>
              </a:rPr>
              <a:t>Ketika</a:t>
            </a:r>
            <a:r>
              <a:rPr lang="en-US" sz="3900" dirty="0" smtClean="0">
                <a:solidFill>
                  <a:srgbClr val="002060"/>
                </a:solidFill>
                <a:latin typeface="Agency FB" pitchFamily="34" charset="0"/>
              </a:rPr>
              <a:t> </a:t>
            </a:r>
            <a:r>
              <a:rPr lang="en-US" sz="3900" dirty="0" err="1">
                <a:solidFill>
                  <a:srgbClr val="002060"/>
                </a:solidFill>
                <a:latin typeface="Agency FB" pitchFamily="34" charset="0"/>
              </a:rPr>
              <a:t>tiba</a:t>
            </a:r>
            <a:r>
              <a:rPr lang="en-US" sz="3900" dirty="0">
                <a:solidFill>
                  <a:srgbClr val="002060"/>
                </a:solidFill>
                <a:latin typeface="Agency FB" pitchFamily="34" charset="0"/>
              </a:rPr>
              <a:t> </a:t>
            </a:r>
            <a:r>
              <a:rPr lang="en-US" sz="3900" dirty="0" err="1">
                <a:solidFill>
                  <a:srgbClr val="002060"/>
                </a:solidFill>
                <a:latin typeface="Agency FB" pitchFamily="34" charset="0"/>
              </a:rPr>
              <a:t>hari</a:t>
            </a:r>
            <a:r>
              <a:rPr lang="en-US" sz="3900" dirty="0">
                <a:solidFill>
                  <a:srgbClr val="002060"/>
                </a:solidFill>
                <a:latin typeface="Agency FB" pitchFamily="34" charset="0"/>
              </a:rPr>
              <a:t> </a:t>
            </a:r>
            <a:r>
              <a:rPr lang="en-US" sz="3900" dirty="0" err="1">
                <a:solidFill>
                  <a:srgbClr val="002060"/>
                </a:solidFill>
                <a:latin typeface="Agency FB" pitchFamily="34" charset="0"/>
              </a:rPr>
              <a:t>Pentakosta</a:t>
            </a:r>
            <a:r>
              <a:rPr lang="en-US" sz="3900" dirty="0">
                <a:solidFill>
                  <a:srgbClr val="002060"/>
                </a:solidFill>
                <a:latin typeface="Agency FB" pitchFamily="34" charset="0"/>
              </a:rPr>
              <a:t>, </a:t>
            </a:r>
            <a:r>
              <a:rPr lang="en-US" sz="3900" dirty="0" err="1">
                <a:solidFill>
                  <a:srgbClr val="002060"/>
                </a:solidFill>
                <a:latin typeface="Agency FB" pitchFamily="34" charset="0"/>
              </a:rPr>
              <a:t>semua</a:t>
            </a:r>
            <a:r>
              <a:rPr lang="en-US" sz="3900" dirty="0">
                <a:solidFill>
                  <a:srgbClr val="002060"/>
                </a:solidFill>
                <a:latin typeface="Agency FB" pitchFamily="34" charset="0"/>
              </a:rPr>
              <a:t> orang </a:t>
            </a:r>
            <a:r>
              <a:rPr lang="en-US" sz="3900" dirty="0" err="1">
                <a:solidFill>
                  <a:srgbClr val="002060"/>
                </a:solidFill>
                <a:latin typeface="Agency FB" pitchFamily="34" charset="0"/>
              </a:rPr>
              <a:t>percaya</a:t>
            </a:r>
            <a:r>
              <a:rPr lang="en-US" sz="3900" dirty="0">
                <a:solidFill>
                  <a:srgbClr val="002060"/>
                </a:solidFill>
                <a:latin typeface="Agency FB" pitchFamily="34" charset="0"/>
              </a:rPr>
              <a:t> </a:t>
            </a:r>
            <a:r>
              <a:rPr lang="en-US" sz="3900" dirty="0" err="1">
                <a:solidFill>
                  <a:srgbClr val="002060"/>
                </a:solidFill>
                <a:latin typeface="Agency FB" pitchFamily="34" charset="0"/>
              </a:rPr>
              <a:t>berkumpul</a:t>
            </a:r>
            <a:r>
              <a:rPr lang="en-US" sz="3900" dirty="0">
                <a:solidFill>
                  <a:srgbClr val="002060"/>
                </a:solidFill>
                <a:latin typeface="Agency FB" pitchFamily="34" charset="0"/>
              </a:rPr>
              <a:t> di </a:t>
            </a:r>
            <a:r>
              <a:rPr lang="en-US" sz="3900" dirty="0" err="1">
                <a:solidFill>
                  <a:srgbClr val="002060"/>
                </a:solidFill>
                <a:latin typeface="Agency FB" pitchFamily="34" charset="0"/>
              </a:rPr>
              <a:t>satu</a:t>
            </a:r>
            <a:r>
              <a:rPr lang="en-US" sz="3900" dirty="0">
                <a:solidFill>
                  <a:srgbClr val="002060"/>
                </a:solidFill>
                <a:latin typeface="Agency FB" pitchFamily="34" charset="0"/>
              </a:rPr>
              <a:t> </a:t>
            </a:r>
            <a:r>
              <a:rPr lang="en-US" sz="3900" dirty="0" err="1">
                <a:solidFill>
                  <a:srgbClr val="002060"/>
                </a:solidFill>
                <a:latin typeface="Agency FB" pitchFamily="34" charset="0"/>
              </a:rPr>
              <a:t>tempat</a:t>
            </a:r>
            <a:r>
              <a:rPr lang="en-US" sz="3900" dirty="0">
                <a:solidFill>
                  <a:srgbClr val="002060"/>
                </a:solidFill>
                <a:latin typeface="Agency FB" pitchFamily="34" charset="0"/>
              </a:rPr>
              <a:t>. </a:t>
            </a:r>
            <a:r>
              <a:rPr lang="en-US" sz="3900" dirty="0" err="1">
                <a:solidFill>
                  <a:srgbClr val="002060"/>
                </a:solidFill>
                <a:latin typeface="Agency FB" pitchFamily="34" charset="0"/>
              </a:rPr>
              <a:t>Tiba-tiba</a:t>
            </a:r>
            <a:r>
              <a:rPr lang="en-US" sz="3900" dirty="0">
                <a:solidFill>
                  <a:srgbClr val="002060"/>
                </a:solidFill>
                <a:latin typeface="Agency FB" pitchFamily="34" charset="0"/>
              </a:rPr>
              <a:t> </a:t>
            </a:r>
            <a:r>
              <a:rPr lang="en-US" sz="3900" dirty="0" err="1">
                <a:solidFill>
                  <a:srgbClr val="002060"/>
                </a:solidFill>
                <a:latin typeface="Agency FB" pitchFamily="34" charset="0"/>
              </a:rPr>
              <a:t>turunlah</a:t>
            </a:r>
            <a:r>
              <a:rPr lang="en-US" sz="3900" dirty="0">
                <a:solidFill>
                  <a:srgbClr val="002060"/>
                </a:solidFill>
                <a:latin typeface="Agency FB" pitchFamily="34" charset="0"/>
              </a:rPr>
              <a:t> </a:t>
            </a:r>
            <a:r>
              <a:rPr lang="en-US" sz="3900" dirty="0" err="1">
                <a:solidFill>
                  <a:srgbClr val="002060"/>
                </a:solidFill>
                <a:latin typeface="Agency FB" pitchFamily="34" charset="0"/>
              </a:rPr>
              <a:t>dari</a:t>
            </a:r>
            <a:r>
              <a:rPr lang="en-US" sz="3900" dirty="0">
                <a:solidFill>
                  <a:srgbClr val="002060"/>
                </a:solidFill>
                <a:latin typeface="Agency FB" pitchFamily="34" charset="0"/>
              </a:rPr>
              <a:t> </a:t>
            </a:r>
            <a:r>
              <a:rPr lang="en-US" sz="3900" dirty="0" err="1">
                <a:solidFill>
                  <a:srgbClr val="002060"/>
                </a:solidFill>
                <a:latin typeface="Agency FB" pitchFamily="34" charset="0"/>
              </a:rPr>
              <a:t>langit</a:t>
            </a:r>
            <a:r>
              <a:rPr lang="en-US" sz="3900" dirty="0">
                <a:solidFill>
                  <a:srgbClr val="002060"/>
                </a:solidFill>
                <a:latin typeface="Agency FB" pitchFamily="34" charset="0"/>
              </a:rPr>
              <a:t> </a:t>
            </a:r>
            <a:r>
              <a:rPr lang="en-US" sz="3900" dirty="0" err="1">
                <a:solidFill>
                  <a:srgbClr val="002060"/>
                </a:solidFill>
                <a:latin typeface="Agency FB" pitchFamily="34" charset="0"/>
              </a:rPr>
              <a:t>suatu</a:t>
            </a:r>
            <a:r>
              <a:rPr lang="en-US" sz="3900" dirty="0">
                <a:solidFill>
                  <a:srgbClr val="002060"/>
                </a:solidFill>
                <a:latin typeface="Agency FB" pitchFamily="34" charset="0"/>
              </a:rPr>
              <a:t> </a:t>
            </a:r>
            <a:r>
              <a:rPr lang="en-US" sz="3900" dirty="0" err="1">
                <a:solidFill>
                  <a:srgbClr val="002060"/>
                </a:solidFill>
                <a:latin typeface="Agency FB" pitchFamily="34" charset="0"/>
              </a:rPr>
              <a:t>bunyi</a:t>
            </a:r>
            <a:r>
              <a:rPr lang="en-US" sz="3900" dirty="0">
                <a:solidFill>
                  <a:srgbClr val="002060"/>
                </a:solidFill>
                <a:latin typeface="Agency FB" pitchFamily="34" charset="0"/>
              </a:rPr>
              <a:t> </a:t>
            </a:r>
            <a:r>
              <a:rPr lang="en-US" sz="3900" dirty="0" err="1">
                <a:solidFill>
                  <a:srgbClr val="002060"/>
                </a:solidFill>
                <a:latin typeface="Agency FB" pitchFamily="34" charset="0"/>
              </a:rPr>
              <a:t>seperti</a:t>
            </a:r>
            <a:r>
              <a:rPr lang="en-US" sz="3900" dirty="0">
                <a:solidFill>
                  <a:srgbClr val="002060"/>
                </a:solidFill>
                <a:latin typeface="Agency FB" pitchFamily="34" charset="0"/>
              </a:rPr>
              <a:t> </a:t>
            </a:r>
            <a:r>
              <a:rPr lang="en-US" sz="3900" dirty="0" err="1">
                <a:solidFill>
                  <a:srgbClr val="002060"/>
                </a:solidFill>
                <a:latin typeface="Agency FB" pitchFamily="34" charset="0"/>
              </a:rPr>
              <a:t>tiupan</a:t>
            </a:r>
            <a:r>
              <a:rPr lang="en-US" sz="3900" dirty="0">
                <a:solidFill>
                  <a:srgbClr val="002060"/>
                </a:solidFill>
                <a:latin typeface="Agency FB" pitchFamily="34" charset="0"/>
              </a:rPr>
              <a:t> </a:t>
            </a:r>
            <a:r>
              <a:rPr lang="en-US" sz="3900" dirty="0" err="1">
                <a:solidFill>
                  <a:srgbClr val="002060"/>
                </a:solidFill>
                <a:latin typeface="Agency FB" pitchFamily="34" charset="0"/>
              </a:rPr>
              <a:t>angin</a:t>
            </a:r>
            <a:r>
              <a:rPr lang="en-US" sz="3900" dirty="0">
                <a:solidFill>
                  <a:srgbClr val="002060"/>
                </a:solidFill>
                <a:latin typeface="Agency FB" pitchFamily="34" charset="0"/>
              </a:rPr>
              <a:t> </a:t>
            </a:r>
            <a:r>
              <a:rPr lang="en-US" sz="3900" dirty="0" err="1">
                <a:solidFill>
                  <a:srgbClr val="002060"/>
                </a:solidFill>
                <a:latin typeface="Agency FB" pitchFamily="34" charset="0"/>
              </a:rPr>
              <a:t>keras</a:t>
            </a:r>
            <a:r>
              <a:rPr lang="en-US" sz="3900" dirty="0">
                <a:solidFill>
                  <a:srgbClr val="002060"/>
                </a:solidFill>
                <a:latin typeface="Agency FB" pitchFamily="34" charset="0"/>
              </a:rPr>
              <a:t>, </a:t>
            </a:r>
            <a:r>
              <a:rPr lang="en-US" sz="3900" dirty="0" err="1">
                <a:solidFill>
                  <a:srgbClr val="002060"/>
                </a:solidFill>
                <a:latin typeface="Agency FB" pitchFamily="34" charset="0"/>
              </a:rPr>
              <a:t>dan</a:t>
            </a:r>
            <a:r>
              <a:rPr lang="en-US" sz="3900" dirty="0">
                <a:solidFill>
                  <a:srgbClr val="002060"/>
                </a:solidFill>
                <a:latin typeface="Agency FB" pitchFamily="34" charset="0"/>
              </a:rPr>
              <a:t> </a:t>
            </a:r>
            <a:r>
              <a:rPr lang="en-US" sz="3900" dirty="0" err="1">
                <a:solidFill>
                  <a:srgbClr val="002060"/>
                </a:solidFill>
                <a:latin typeface="Agency FB" pitchFamily="34" charset="0"/>
              </a:rPr>
              <a:t>tampaklah</a:t>
            </a:r>
            <a:r>
              <a:rPr lang="en-US" sz="3900" dirty="0">
                <a:solidFill>
                  <a:srgbClr val="002060"/>
                </a:solidFill>
                <a:latin typeface="Agency FB" pitchFamily="34" charset="0"/>
              </a:rPr>
              <a:t> </a:t>
            </a:r>
            <a:r>
              <a:rPr lang="en-US" sz="3900" dirty="0" err="1">
                <a:solidFill>
                  <a:srgbClr val="002060"/>
                </a:solidFill>
                <a:latin typeface="Agency FB" pitchFamily="34" charset="0"/>
              </a:rPr>
              <a:t>lidah-lidah</a:t>
            </a:r>
            <a:r>
              <a:rPr lang="en-US" sz="3900" dirty="0">
                <a:solidFill>
                  <a:srgbClr val="002060"/>
                </a:solidFill>
                <a:latin typeface="Agency FB" pitchFamily="34" charset="0"/>
              </a:rPr>
              <a:t> </a:t>
            </a:r>
            <a:r>
              <a:rPr lang="en-US" sz="3900" dirty="0" err="1">
                <a:solidFill>
                  <a:srgbClr val="002060"/>
                </a:solidFill>
                <a:latin typeface="Agency FB" pitchFamily="34" charset="0"/>
              </a:rPr>
              <a:t>seperti</a:t>
            </a:r>
            <a:r>
              <a:rPr lang="en-US" sz="3900" dirty="0">
                <a:solidFill>
                  <a:srgbClr val="002060"/>
                </a:solidFill>
                <a:latin typeface="Agency FB" pitchFamily="34" charset="0"/>
              </a:rPr>
              <a:t> </a:t>
            </a:r>
            <a:r>
              <a:rPr lang="en-US" sz="3900" dirty="0" err="1">
                <a:solidFill>
                  <a:srgbClr val="002060"/>
                </a:solidFill>
                <a:latin typeface="Agency FB" pitchFamily="34" charset="0"/>
              </a:rPr>
              <a:t>nyala</a:t>
            </a:r>
            <a:r>
              <a:rPr lang="en-US" sz="3900" dirty="0">
                <a:solidFill>
                  <a:srgbClr val="002060"/>
                </a:solidFill>
                <a:latin typeface="Agency FB" pitchFamily="34" charset="0"/>
              </a:rPr>
              <a:t> </a:t>
            </a:r>
            <a:r>
              <a:rPr lang="en-US" sz="3900" dirty="0" err="1">
                <a:solidFill>
                  <a:srgbClr val="002060"/>
                </a:solidFill>
                <a:latin typeface="Agency FB" pitchFamily="34" charset="0"/>
              </a:rPr>
              <a:t>api</a:t>
            </a:r>
            <a:r>
              <a:rPr lang="en-US" sz="3900" dirty="0">
                <a:solidFill>
                  <a:srgbClr val="002060"/>
                </a:solidFill>
                <a:latin typeface="Agency FB" pitchFamily="34" charset="0"/>
              </a:rPr>
              <a:t> yang </a:t>
            </a:r>
            <a:r>
              <a:rPr lang="en-US" sz="3900" dirty="0" err="1">
                <a:solidFill>
                  <a:srgbClr val="002060"/>
                </a:solidFill>
                <a:latin typeface="Agency FB" pitchFamily="34" charset="0"/>
              </a:rPr>
              <a:t>hinggap</a:t>
            </a:r>
            <a:r>
              <a:rPr lang="en-US" sz="3900" dirty="0">
                <a:solidFill>
                  <a:srgbClr val="002060"/>
                </a:solidFill>
                <a:latin typeface="Agency FB" pitchFamily="34" charset="0"/>
              </a:rPr>
              <a:t> </a:t>
            </a:r>
            <a:r>
              <a:rPr lang="en-US" sz="3900" dirty="0" err="1">
                <a:solidFill>
                  <a:srgbClr val="002060"/>
                </a:solidFill>
                <a:latin typeface="Agency FB" pitchFamily="34" charset="0"/>
              </a:rPr>
              <a:t>pada</a:t>
            </a:r>
            <a:r>
              <a:rPr lang="en-US" sz="3900" dirty="0">
                <a:solidFill>
                  <a:srgbClr val="002060"/>
                </a:solidFill>
                <a:latin typeface="Agency FB" pitchFamily="34" charset="0"/>
              </a:rPr>
              <a:t> </a:t>
            </a:r>
            <a:r>
              <a:rPr lang="en-US" sz="3900" dirty="0" err="1">
                <a:solidFill>
                  <a:srgbClr val="002060"/>
                </a:solidFill>
                <a:latin typeface="Agency FB" pitchFamily="34" charset="0"/>
              </a:rPr>
              <a:t>masing-masing</a:t>
            </a:r>
            <a:r>
              <a:rPr lang="en-US" sz="3900" dirty="0">
                <a:solidFill>
                  <a:srgbClr val="002060"/>
                </a:solidFill>
                <a:latin typeface="Agency FB" pitchFamily="34" charset="0"/>
              </a:rPr>
              <a:t> </a:t>
            </a:r>
            <a:r>
              <a:rPr lang="en-US" sz="3900" dirty="0" err="1">
                <a:solidFill>
                  <a:srgbClr val="002060"/>
                </a:solidFill>
                <a:latin typeface="Agency FB" pitchFamily="34" charset="0"/>
              </a:rPr>
              <a:t>mereka</a:t>
            </a:r>
            <a:r>
              <a:rPr lang="en-US" sz="3900" dirty="0">
                <a:solidFill>
                  <a:srgbClr val="002060"/>
                </a:solidFill>
                <a:latin typeface="Agency FB" pitchFamily="34" charset="0"/>
              </a:rPr>
              <a:t>. </a:t>
            </a:r>
          </a:p>
          <a:p>
            <a:endParaRPr lang="en-US" dirty="0"/>
          </a:p>
        </p:txBody>
      </p:sp>
    </p:spTree>
    <p:extLst>
      <p:ext uri="{BB962C8B-B14F-4D97-AF65-F5344CB8AC3E}">
        <p14:creationId xmlns:p14="http://schemas.microsoft.com/office/powerpoint/2010/main" val="35249283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3008313" cy="648072"/>
          </a:xfrm>
        </p:spPr>
        <p:txBody>
          <a:bodyPr>
            <a:noAutofit/>
          </a:bodyPr>
          <a:lstStyle/>
          <a:p>
            <a:pPr algn="ctr"/>
            <a:r>
              <a:rPr lang="en-US" sz="1800" dirty="0" smtClean="0">
                <a:solidFill>
                  <a:srgbClr val="002060"/>
                </a:solidFill>
              </a:rPr>
              <a:t>Hal </a:t>
            </a:r>
            <a:r>
              <a:rPr lang="en-US" sz="1800" dirty="0" err="1" smtClean="0">
                <a:solidFill>
                  <a:srgbClr val="002060"/>
                </a:solidFill>
              </a:rPr>
              <a:t>Pertama</a:t>
            </a:r>
            <a:r>
              <a:rPr lang="en-US" sz="1800" dirty="0" smtClean="0">
                <a:solidFill>
                  <a:srgbClr val="002060"/>
                </a:solidFill>
              </a:rPr>
              <a:t> </a:t>
            </a:r>
            <a:br>
              <a:rPr lang="en-US" sz="1800" dirty="0" smtClean="0">
                <a:solidFill>
                  <a:srgbClr val="002060"/>
                </a:solidFill>
              </a:rPr>
            </a:br>
            <a:r>
              <a:rPr lang="en-US" sz="1600" dirty="0" err="1" smtClean="0">
                <a:solidFill>
                  <a:srgbClr val="002060"/>
                </a:solidFill>
              </a:rPr>
              <a:t>Roh</a:t>
            </a:r>
            <a:r>
              <a:rPr lang="en-US" sz="1600" dirty="0" smtClean="0">
                <a:solidFill>
                  <a:srgbClr val="002060"/>
                </a:solidFill>
              </a:rPr>
              <a:t> Kudus </a:t>
            </a:r>
            <a:r>
              <a:rPr lang="en-US" sz="1600" dirty="0" err="1" smtClean="0">
                <a:solidFill>
                  <a:srgbClr val="002060"/>
                </a:solidFill>
              </a:rPr>
              <a:t>Menguatkan</a:t>
            </a:r>
            <a:r>
              <a:rPr lang="en-US" sz="1600" dirty="0" smtClean="0">
                <a:solidFill>
                  <a:srgbClr val="002060"/>
                </a:solidFill>
              </a:rPr>
              <a:t> </a:t>
            </a:r>
            <a:r>
              <a:rPr lang="en-US" sz="1600" dirty="0" err="1" smtClean="0">
                <a:solidFill>
                  <a:srgbClr val="002060"/>
                </a:solidFill>
              </a:rPr>
              <a:t>Hati</a:t>
            </a:r>
            <a:r>
              <a:rPr lang="en-US" sz="1600" dirty="0" smtClean="0">
                <a:solidFill>
                  <a:srgbClr val="002060"/>
                </a:solidFill>
              </a:rPr>
              <a:t> Para </a:t>
            </a:r>
            <a:r>
              <a:rPr lang="en-US" sz="1600" dirty="0" err="1" smtClean="0">
                <a:solidFill>
                  <a:srgbClr val="002060"/>
                </a:solidFill>
              </a:rPr>
              <a:t>Rasul</a:t>
            </a:r>
            <a:endParaRPr lang="en-US" dirty="0">
              <a:solidFill>
                <a:srgbClr val="002060"/>
              </a:solidFill>
            </a:endParaRPr>
          </a:p>
        </p:txBody>
      </p:sp>
      <p:sp>
        <p:nvSpPr>
          <p:cNvPr id="3" name="Content Placeholder 2"/>
          <p:cNvSpPr>
            <a:spLocks noGrp="1"/>
          </p:cNvSpPr>
          <p:nvPr>
            <p:ph idx="1"/>
          </p:nvPr>
        </p:nvSpPr>
        <p:spPr>
          <a:xfrm>
            <a:off x="3575050" y="332656"/>
            <a:ext cx="5317430" cy="5793507"/>
          </a:xfrm>
        </p:spPr>
        <p:txBody>
          <a:bodyPr>
            <a:noAutofit/>
          </a:bodyPr>
          <a:lstStyle/>
          <a:p>
            <a:pPr lvl="0" algn="just"/>
            <a:r>
              <a:rPr lang="en-US" sz="2000" b="1" dirty="0" err="1">
                <a:solidFill>
                  <a:srgbClr val="002060"/>
                </a:solidFill>
              </a:rPr>
              <a:t>Pencurahan</a:t>
            </a:r>
            <a:r>
              <a:rPr lang="en-US" sz="2000" b="1" dirty="0">
                <a:solidFill>
                  <a:srgbClr val="002060"/>
                </a:solidFill>
              </a:rPr>
              <a:t> </a:t>
            </a:r>
            <a:r>
              <a:rPr lang="en-US" sz="2000" b="1" dirty="0" err="1">
                <a:solidFill>
                  <a:srgbClr val="002060"/>
                </a:solidFill>
              </a:rPr>
              <a:t>Roh</a:t>
            </a:r>
            <a:r>
              <a:rPr lang="en-US" sz="2000" b="1" dirty="0">
                <a:solidFill>
                  <a:srgbClr val="002060"/>
                </a:solidFill>
              </a:rPr>
              <a:t> Kudus:</a:t>
            </a:r>
          </a:p>
          <a:p>
            <a:pPr algn="just"/>
            <a:r>
              <a:rPr lang="en-US" sz="2000" b="1" dirty="0" err="1">
                <a:solidFill>
                  <a:srgbClr val="002060"/>
                </a:solidFill>
              </a:rPr>
              <a:t>Setelah</a:t>
            </a:r>
            <a:r>
              <a:rPr lang="en-US" sz="2000" b="1" dirty="0">
                <a:solidFill>
                  <a:srgbClr val="002060"/>
                </a:solidFill>
              </a:rPr>
              <a:t> </a:t>
            </a:r>
            <a:r>
              <a:rPr lang="en-US" sz="2000" b="1" dirty="0" err="1">
                <a:solidFill>
                  <a:srgbClr val="002060"/>
                </a:solidFill>
              </a:rPr>
              <a:t>ditinggikan</a:t>
            </a:r>
            <a:r>
              <a:rPr lang="en-US" sz="2000" b="1" dirty="0">
                <a:solidFill>
                  <a:srgbClr val="002060"/>
                </a:solidFill>
              </a:rPr>
              <a:t> </a:t>
            </a:r>
            <a:r>
              <a:rPr lang="en-US" sz="2000" b="1" dirty="0" err="1">
                <a:solidFill>
                  <a:srgbClr val="002060"/>
                </a:solidFill>
              </a:rPr>
              <a:t>oleh</a:t>
            </a:r>
            <a:r>
              <a:rPr lang="en-US" sz="2000" b="1" dirty="0">
                <a:solidFill>
                  <a:srgbClr val="002060"/>
                </a:solidFill>
              </a:rPr>
              <a:t> </a:t>
            </a:r>
            <a:r>
              <a:rPr lang="en-US" sz="2000" b="1" dirty="0" err="1">
                <a:solidFill>
                  <a:srgbClr val="002060"/>
                </a:solidFill>
              </a:rPr>
              <a:t>sebelah</a:t>
            </a:r>
            <a:r>
              <a:rPr lang="en-US" sz="2000" b="1" dirty="0">
                <a:solidFill>
                  <a:srgbClr val="002060"/>
                </a:solidFill>
              </a:rPr>
              <a:t> </a:t>
            </a:r>
            <a:r>
              <a:rPr lang="en-US" sz="2000" b="1" dirty="0" err="1">
                <a:solidFill>
                  <a:srgbClr val="002060"/>
                </a:solidFill>
              </a:rPr>
              <a:t>kanan</a:t>
            </a:r>
            <a:r>
              <a:rPr lang="en-US" sz="2000" b="1" dirty="0">
                <a:solidFill>
                  <a:srgbClr val="002060"/>
                </a:solidFill>
              </a:rPr>
              <a:t> Allah, </a:t>
            </a:r>
            <a:r>
              <a:rPr lang="en-US" sz="2000" b="1" dirty="0" err="1">
                <a:solidFill>
                  <a:srgbClr val="002060"/>
                </a:solidFill>
              </a:rPr>
              <a:t>Yesus</a:t>
            </a:r>
            <a:r>
              <a:rPr lang="en-US" sz="2000" b="1" dirty="0">
                <a:solidFill>
                  <a:srgbClr val="002060"/>
                </a:solidFill>
              </a:rPr>
              <a:t> </a:t>
            </a:r>
            <a:r>
              <a:rPr lang="en-US" sz="2000" b="1" dirty="0" err="1">
                <a:solidFill>
                  <a:srgbClr val="002060"/>
                </a:solidFill>
              </a:rPr>
              <a:t>menerima</a:t>
            </a:r>
            <a:r>
              <a:rPr lang="en-US" sz="2000" b="1" dirty="0">
                <a:solidFill>
                  <a:srgbClr val="002060"/>
                </a:solidFill>
              </a:rPr>
              <a:t> </a:t>
            </a:r>
            <a:r>
              <a:rPr lang="en-US" sz="2000" b="1" dirty="0" err="1">
                <a:solidFill>
                  <a:srgbClr val="002060"/>
                </a:solidFill>
              </a:rPr>
              <a:t>Roh</a:t>
            </a:r>
            <a:r>
              <a:rPr lang="en-US" sz="2000" b="1" dirty="0">
                <a:solidFill>
                  <a:srgbClr val="002060"/>
                </a:solidFill>
              </a:rPr>
              <a:t> Kudus </a:t>
            </a:r>
            <a:r>
              <a:rPr lang="en-US" sz="2000" b="1" dirty="0" err="1">
                <a:solidFill>
                  <a:srgbClr val="002060"/>
                </a:solidFill>
              </a:rPr>
              <a:t>dan</a:t>
            </a:r>
            <a:r>
              <a:rPr lang="en-US" sz="2000" b="1" dirty="0">
                <a:solidFill>
                  <a:srgbClr val="002060"/>
                </a:solidFill>
              </a:rPr>
              <a:t> </a:t>
            </a:r>
            <a:r>
              <a:rPr lang="en-US" sz="2000" b="1" dirty="0" err="1">
                <a:solidFill>
                  <a:srgbClr val="002060"/>
                </a:solidFill>
              </a:rPr>
              <a:t>mencurahkan-Nya</a:t>
            </a:r>
            <a:r>
              <a:rPr lang="en-US" sz="2000" b="1" dirty="0">
                <a:solidFill>
                  <a:srgbClr val="002060"/>
                </a:solidFill>
              </a:rPr>
              <a:t> </a:t>
            </a:r>
            <a:r>
              <a:rPr lang="en-US" sz="2000" b="1" dirty="0" err="1">
                <a:solidFill>
                  <a:srgbClr val="002060"/>
                </a:solidFill>
              </a:rPr>
              <a:t>seperti</a:t>
            </a:r>
            <a:r>
              <a:rPr lang="en-US" sz="2000" b="1" dirty="0">
                <a:solidFill>
                  <a:srgbClr val="002060"/>
                </a:solidFill>
              </a:rPr>
              <a:t> yang </a:t>
            </a:r>
            <a:r>
              <a:rPr lang="en-US" sz="2000" b="1" dirty="0" err="1">
                <a:solidFill>
                  <a:srgbClr val="002060"/>
                </a:solidFill>
              </a:rPr>
              <a:t>mereka</a:t>
            </a:r>
            <a:r>
              <a:rPr lang="en-US" sz="2000" b="1" dirty="0">
                <a:solidFill>
                  <a:srgbClr val="002060"/>
                </a:solidFill>
              </a:rPr>
              <a:t> </a:t>
            </a:r>
            <a:r>
              <a:rPr lang="en-US" sz="2000" b="1" dirty="0" err="1">
                <a:solidFill>
                  <a:srgbClr val="002060"/>
                </a:solidFill>
              </a:rPr>
              <a:t>lihat</a:t>
            </a:r>
            <a:r>
              <a:rPr lang="en-US" sz="2000" b="1" dirty="0">
                <a:solidFill>
                  <a:srgbClr val="002060"/>
                </a:solidFill>
              </a:rPr>
              <a:t> </a:t>
            </a:r>
            <a:r>
              <a:rPr lang="en-US" sz="2000" b="1" dirty="0" err="1">
                <a:solidFill>
                  <a:srgbClr val="002060"/>
                </a:solidFill>
              </a:rPr>
              <a:t>dan</a:t>
            </a:r>
            <a:r>
              <a:rPr lang="en-US" sz="2000" b="1" dirty="0">
                <a:solidFill>
                  <a:srgbClr val="002060"/>
                </a:solidFill>
              </a:rPr>
              <a:t> </a:t>
            </a:r>
            <a:r>
              <a:rPr lang="en-US" sz="2000" b="1" dirty="0" err="1">
                <a:solidFill>
                  <a:srgbClr val="002060"/>
                </a:solidFill>
              </a:rPr>
              <a:t>dengar</a:t>
            </a:r>
            <a:r>
              <a:rPr lang="en-US" sz="2000" b="1" dirty="0">
                <a:solidFill>
                  <a:srgbClr val="002060"/>
                </a:solidFill>
              </a:rPr>
              <a:t>. </a:t>
            </a:r>
          </a:p>
          <a:p>
            <a:pPr algn="just"/>
            <a:r>
              <a:rPr lang="en-US" sz="2000" b="1" dirty="0" err="1">
                <a:solidFill>
                  <a:srgbClr val="002060"/>
                </a:solidFill>
              </a:rPr>
              <a:t>Kisah</a:t>
            </a:r>
            <a:r>
              <a:rPr lang="en-US" sz="2000" b="1" dirty="0">
                <a:solidFill>
                  <a:srgbClr val="002060"/>
                </a:solidFill>
              </a:rPr>
              <a:t> Para </a:t>
            </a:r>
            <a:r>
              <a:rPr lang="en-US" sz="2000" b="1" dirty="0" err="1">
                <a:solidFill>
                  <a:srgbClr val="002060"/>
                </a:solidFill>
              </a:rPr>
              <a:t>Rasul</a:t>
            </a:r>
            <a:r>
              <a:rPr lang="en-US" sz="2000" b="1" dirty="0">
                <a:solidFill>
                  <a:srgbClr val="002060"/>
                </a:solidFill>
              </a:rPr>
              <a:t> 2:1-15 </a:t>
            </a:r>
            <a:r>
              <a:rPr lang="en-US" sz="2000" b="1" dirty="0" err="1">
                <a:solidFill>
                  <a:srgbClr val="002060"/>
                </a:solidFill>
              </a:rPr>
              <a:t>menggambarkan</a:t>
            </a:r>
            <a:r>
              <a:rPr lang="en-US" sz="2000" b="1" dirty="0">
                <a:solidFill>
                  <a:srgbClr val="002060"/>
                </a:solidFill>
              </a:rPr>
              <a:t> </a:t>
            </a:r>
            <a:r>
              <a:rPr lang="en-US" sz="2000" b="1" dirty="0" err="1">
                <a:solidFill>
                  <a:srgbClr val="002060"/>
                </a:solidFill>
              </a:rPr>
              <a:t>peristiwa</a:t>
            </a:r>
            <a:r>
              <a:rPr lang="en-US" sz="2000" b="1" dirty="0">
                <a:solidFill>
                  <a:srgbClr val="002060"/>
                </a:solidFill>
              </a:rPr>
              <a:t> </a:t>
            </a:r>
            <a:r>
              <a:rPr lang="en-US" sz="2000" b="1" dirty="0" err="1">
                <a:solidFill>
                  <a:srgbClr val="002060"/>
                </a:solidFill>
              </a:rPr>
              <a:t>Pentakosta</a:t>
            </a:r>
            <a:r>
              <a:rPr lang="en-US" sz="2000" b="1" dirty="0">
                <a:solidFill>
                  <a:srgbClr val="002060"/>
                </a:solidFill>
              </a:rPr>
              <a:t> yang </a:t>
            </a:r>
            <a:r>
              <a:rPr lang="en-US" sz="2000" b="1" dirty="0" err="1">
                <a:solidFill>
                  <a:srgbClr val="002060"/>
                </a:solidFill>
              </a:rPr>
              <a:t>mencengangkan</a:t>
            </a:r>
            <a:r>
              <a:rPr lang="en-US" sz="2000" b="1" dirty="0">
                <a:solidFill>
                  <a:srgbClr val="002060"/>
                </a:solidFill>
              </a:rPr>
              <a:t>, di </a:t>
            </a:r>
            <a:r>
              <a:rPr lang="en-US" sz="2000" b="1" dirty="0" err="1">
                <a:solidFill>
                  <a:srgbClr val="002060"/>
                </a:solidFill>
              </a:rPr>
              <a:t>mana</a:t>
            </a:r>
            <a:r>
              <a:rPr lang="en-US" sz="2000" b="1" dirty="0">
                <a:solidFill>
                  <a:srgbClr val="002060"/>
                </a:solidFill>
              </a:rPr>
              <a:t> </a:t>
            </a:r>
            <a:r>
              <a:rPr lang="en-US" sz="2000" b="1" dirty="0" err="1">
                <a:solidFill>
                  <a:srgbClr val="002060"/>
                </a:solidFill>
              </a:rPr>
              <a:t>Roh</a:t>
            </a:r>
            <a:r>
              <a:rPr lang="en-US" sz="2000" b="1" dirty="0">
                <a:solidFill>
                  <a:srgbClr val="002060"/>
                </a:solidFill>
              </a:rPr>
              <a:t> Kudus </a:t>
            </a:r>
            <a:r>
              <a:rPr lang="en-US" sz="2000" b="1" dirty="0" err="1">
                <a:solidFill>
                  <a:srgbClr val="002060"/>
                </a:solidFill>
              </a:rPr>
              <a:t>turun</a:t>
            </a:r>
            <a:r>
              <a:rPr lang="en-US" sz="2000" b="1" dirty="0">
                <a:solidFill>
                  <a:srgbClr val="002060"/>
                </a:solidFill>
              </a:rPr>
              <a:t> </a:t>
            </a:r>
            <a:r>
              <a:rPr lang="en-US" sz="2000" b="1" dirty="0" err="1">
                <a:solidFill>
                  <a:srgbClr val="002060"/>
                </a:solidFill>
              </a:rPr>
              <a:t>dan</a:t>
            </a:r>
            <a:r>
              <a:rPr lang="en-US" sz="2000" b="1" dirty="0">
                <a:solidFill>
                  <a:srgbClr val="002060"/>
                </a:solidFill>
              </a:rPr>
              <a:t> </a:t>
            </a:r>
            <a:r>
              <a:rPr lang="en-US" sz="2000" b="1" dirty="0" err="1">
                <a:solidFill>
                  <a:srgbClr val="002060"/>
                </a:solidFill>
              </a:rPr>
              <a:t>memberikan</a:t>
            </a:r>
            <a:r>
              <a:rPr lang="en-US" sz="2000" b="1" dirty="0">
                <a:solidFill>
                  <a:srgbClr val="002060"/>
                </a:solidFill>
              </a:rPr>
              <a:t> </a:t>
            </a:r>
            <a:r>
              <a:rPr lang="en-US" sz="2000" b="1" dirty="0" err="1">
                <a:solidFill>
                  <a:srgbClr val="002060"/>
                </a:solidFill>
              </a:rPr>
              <a:t>kekuatan</a:t>
            </a:r>
            <a:r>
              <a:rPr lang="en-US" sz="2000" b="1" dirty="0">
                <a:solidFill>
                  <a:srgbClr val="002060"/>
                </a:solidFill>
              </a:rPr>
              <a:t> </a:t>
            </a:r>
            <a:r>
              <a:rPr lang="en-US" sz="2000" b="1" dirty="0" err="1">
                <a:solidFill>
                  <a:srgbClr val="002060"/>
                </a:solidFill>
              </a:rPr>
              <a:t>kepada</a:t>
            </a:r>
            <a:r>
              <a:rPr lang="en-US" sz="2000" b="1" dirty="0">
                <a:solidFill>
                  <a:srgbClr val="002060"/>
                </a:solidFill>
              </a:rPr>
              <a:t> </a:t>
            </a:r>
            <a:r>
              <a:rPr lang="en-US" sz="2000" b="1" dirty="0" err="1">
                <a:solidFill>
                  <a:srgbClr val="002060"/>
                </a:solidFill>
              </a:rPr>
              <a:t>para</a:t>
            </a:r>
            <a:r>
              <a:rPr lang="en-US" sz="2000" b="1" dirty="0">
                <a:solidFill>
                  <a:srgbClr val="002060"/>
                </a:solidFill>
              </a:rPr>
              <a:t> </a:t>
            </a:r>
            <a:r>
              <a:rPr lang="en-US" sz="2000" b="1" dirty="0" err="1">
                <a:solidFill>
                  <a:srgbClr val="002060"/>
                </a:solidFill>
              </a:rPr>
              <a:t>rasul</a:t>
            </a:r>
            <a:r>
              <a:rPr lang="en-US" sz="2000" b="1" dirty="0">
                <a:solidFill>
                  <a:srgbClr val="002060"/>
                </a:solidFill>
              </a:rPr>
              <a:t> </a:t>
            </a:r>
            <a:r>
              <a:rPr lang="en-US" sz="2000" b="1" dirty="0" err="1">
                <a:solidFill>
                  <a:srgbClr val="002060"/>
                </a:solidFill>
              </a:rPr>
              <a:t>untuk</a:t>
            </a:r>
            <a:r>
              <a:rPr lang="en-US" sz="2000" b="1" dirty="0">
                <a:solidFill>
                  <a:srgbClr val="002060"/>
                </a:solidFill>
              </a:rPr>
              <a:t> </a:t>
            </a:r>
            <a:r>
              <a:rPr lang="en-US" sz="2000" b="1" dirty="0" err="1">
                <a:solidFill>
                  <a:srgbClr val="002060"/>
                </a:solidFill>
              </a:rPr>
              <a:t>berbicara</a:t>
            </a:r>
            <a:r>
              <a:rPr lang="en-US" sz="2000" b="1" dirty="0">
                <a:solidFill>
                  <a:srgbClr val="002060"/>
                </a:solidFill>
              </a:rPr>
              <a:t> </a:t>
            </a:r>
            <a:r>
              <a:rPr lang="en-US" sz="2000" b="1" dirty="0" err="1">
                <a:solidFill>
                  <a:srgbClr val="002060"/>
                </a:solidFill>
              </a:rPr>
              <a:t>dalam</a:t>
            </a:r>
            <a:r>
              <a:rPr lang="en-US" sz="2000" b="1" dirty="0">
                <a:solidFill>
                  <a:srgbClr val="002060"/>
                </a:solidFill>
              </a:rPr>
              <a:t> </a:t>
            </a:r>
            <a:r>
              <a:rPr lang="en-US" sz="2000" b="1" dirty="0" err="1">
                <a:solidFill>
                  <a:srgbClr val="002060"/>
                </a:solidFill>
              </a:rPr>
              <a:t>berbagai</a:t>
            </a:r>
            <a:r>
              <a:rPr lang="en-US" sz="2000" b="1" dirty="0">
                <a:solidFill>
                  <a:srgbClr val="002060"/>
                </a:solidFill>
              </a:rPr>
              <a:t> </a:t>
            </a:r>
            <a:r>
              <a:rPr lang="en-US" sz="2000" b="1" dirty="0" err="1">
                <a:solidFill>
                  <a:srgbClr val="002060"/>
                </a:solidFill>
              </a:rPr>
              <a:t>bahasa</a:t>
            </a:r>
            <a:r>
              <a:rPr lang="en-US" sz="2000" b="1" dirty="0">
                <a:solidFill>
                  <a:srgbClr val="002060"/>
                </a:solidFill>
              </a:rPr>
              <a:t>. </a:t>
            </a:r>
          </a:p>
          <a:p>
            <a:pPr algn="just"/>
            <a:r>
              <a:rPr lang="en-US" sz="2000" b="1" dirty="0" err="1">
                <a:solidFill>
                  <a:srgbClr val="002060"/>
                </a:solidFill>
              </a:rPr>
              <a:t>Sementara</a:t>
            </a:r>
            <a:r>
              <a:rPr lang="en-US" sz="2000" b="1" dirty="0">
                <a:solidFill>
                  <a:srgbClr val="002060"/>
                </a:solidFill>
              </a:rPr>
              <a:t> 2:22-24 </a:t>
            </a:r>
            <a:r>
              <a:rPr lang="en-US" sz="2000" b="1" dirty="0" err="1">
                <a:solidFill>
                  <a:srgbClr val="002060"/>
                </a:solidFill>
              </a:rPr>
              <a:t>menjelaskan</a:t>
            </a:r>
            <a:r>
              <a:rPr lang="en-US" sz="2000" b="1" dirty="0">
                <a:solidFill>
                  <a:srgbClr val="002060"/>
                </a:solidFill>
              </a:rPr>
              <a:t> </a:t>
            </a:r>
            <a:r>
              <a:rPr lang="en-US" sz="2000" b="1" dirty="0" err="1">
                <a:solidFill>
                  <a:srgbClr val="002060"/>
                </a:solidFill>
              </a:rPr>
              <a:t>tentang</a:t>
            </a:r>
            <a:r>
              <a:rPr lang="en-US" sz="2000" b="1" dirty="0">
                <a:solidFill>
                  <a:srgbClr val="002060"/>
                </a:solidFill>
              </a:rPr>
              <a:t> </a:t>
            </a:r>
            <a:r>
              <a:rPr lang="en-US" sz="2000" b="1" dirty="0" err="1">
                <a:solidFill>
                  <a:srgbClr val="002060"/>
                </a:solidFill>
              </a:rPr>
              <a:t>kehidupan</a:t>
            </a:r>
            <a:r>
              <a:rPr lang="en-US" sz="2000" b="1" dirty="0">
                <a:solidFill>
                  <a:srgbClr val="002060"/>
                </a:solidFill>
              </a:rPr>
              <a:t>, </a:t>
            </a:r>
            <a:r>
              <a:rPr lang="en-US" sz="2000" b="1" dirty="0" err="1">
                <a:solidFill>
                  <a:srgbClr val="002060"/>
                </a:solidFill>
              </a:rPr>
              <a:t>kematian</a:t>
            </a:r>
            <a:r>
              <a:rPr lang="en-US" sz="2000" b="1" dirty="0">
                <a:solidFill>
                  <a:srgbClr val="002060"/>
                </a:solidFill>
              </a:rPr>
              <a:t>, </a:t>
            </a:r>
            <a:r>
              <a:rPr lang="en-US" sz="2000" b="1" dirty="0" err="1">
                <a:solidFill>
                  <a:srgbClr val="002060"/>
                </a:solidFill>
              </a:rPr>
              <a:t>dan</a:t>
            </a:r>
            <a:r>
              <a:rPr lang="en-US" sz="2000" b="1" dirty="0">
                <a:solidFill>
                  <a:srgbClr val="002060"/>
                </a:solidFill>
              </a:rPr>
              <a:t> </a:t>
            </a:r>
            <a:r>
              <a:rPr lang="en-US" sz="2000" b="1" dirty="0" err="1">
                <a:solidFill>
                  <a:srgbClr val="002060"/>
                </a:solidFill>
              </a:rPr>
              <a:t>kebangkitan</a:t>
            </a:r>
            <a:r>
              <a:rPr lang="en-US" sz="2000" b="1" dirty="0">
                <a:solidFill>
                  <a:srgbClr val="002060"/>
                </a:solidFill>
              </a:rPr>
              <a:t> </a:t>
            </a:r>
            <a:r>
              <a:rPr lang="en-US" sz="2000" b="1" dirty="0" err="1">
                <a:solidFill>
                  <a:srgbClr val="002060"/>
                </a:solidFill>
              </a:rPr>
              <a:t>Yesus</a:t>
            </a:r>
            <a:r>
              <a:rPr lang="en-US" sz="2000" b="1" dirty="0">
                <a:solidFill>
                  <a:srgbClr val="002060"/>
                </a:solidFill>
              </a:rPr>
              <a:t>. 2:32-33 </a:t>
            </a:r>
            <a:r>
              <a:rPr lang="en-US" sz="2000" b="1" dirty="0" err="1">
                <a:solidFill>
                  <a:srgbClr val="002060"/>
                </a:solidFill>
              </a:rPr>
              <a:t>menyatakan</a:t>
            </a:r>
            <a:r>
              <a:rPr lang="en-US" sz="2000" b="1" dirty="0">
                <a:solidFill>
                  <a:srgbClr val="002060"/>
                </a:solidFill>
              </a:rPr>
              <a:t> </a:t>
            </a:r>
            <a:r>
              <a:rPr lang="en-US" sz="2000" b="1" dirty="0" err="1">
                <a:solidFill>
                  <a:srgbClr val="002060"/>
                </a:solidFill>
              </a:rPr>
              <a:t>bahwa</a:t>
            </a:r>
            <a:r>
              <a:rPr lang="en-US" sz="2000" b="1" dirty="0">
                <a:solidFill>
                  <a:srgbClr val="002060"/>
                </a:solidFill>
              </a:rPr>
              <a:t> </a:t>
            </a:r>
            <a:r>
              <a:rPr lang="en-US" sz="2000" b="1" dirty="0" err="1">
                <a:solidFill>
                  <a:srgbClr val="002060"/>
                </a:solidFill>
              </a:rPr>
              <a:t>para</a:t>
            </a:r>
            <a:r>
              <a:rPr lang="en-US" sz="2000" b="1" dirty="0">
                <a:solidFill>
                  <a:srgbClr val="002060"/>
                </a:solidFill>
              </a:rPr>
              <a:t> </a:t>
            </a:r>
            <a:r>
              <a:rPr lang="en-US" sz="2000" b="1" dirty="0" err="1">
                <a:solidFill>
                  <a:srgbClr val="002060"/>
                </a:solidFill>
              </a:rPr>
              <a:t>rasul</a:t>
            </a:r>
            <a:r>
              <a:rPr lang="en-US" sz="2000" b="1" dirty="0">
                <a:solidFill>
                  <a:srgbClr val="002060"/>
                </a:solidFill>
              </a:rPr>
              <a:t> </a:t>
            </a:r>
            <a:r>
              <a:rPr lang="en-US" sz="2000" b="1" dirty="0" err="1">
                <a:solidFill>
                  <a:srgbClr val="002060"/>
                </a:solidFill>
              </a:rPr>
              <a:t>adalah</a:t>
            </a:r>
            <a:r>
              <a:rPr lang="en-US" sz="2000" b="1" dirty="0">
                <a:solidFill>
                  <a:srgbClr val="002060"/>
                </a:solidFill>
              </a:rPr>
              <a:t> </a:t>
            </a:r>
          </a:p>
          <a:p>
            <a:pPr algn="just"/>
            <a:r>
              <a:rPr lang="en-US" sz="2000" b="1" dirty="0" err="1" smtClean="0">
                <a:solidFill>
                  <a:srgbClr val="002060"/>
                </a:solidFill>
              </a:rPr>
              <a:t>saksi</a:t>
            </a:r>
            <a:r>
              <a:rPr lang="en-US" sz="2000" b="1" dirty="0" smtClean="0">
                <a:solidFill>
                  <a:srgbClr val="002060"/>
                </a:solidFill>
              </a:rPr>
              <a:t> </a:t>
            </a:r>
            <a:r>
              <a:rPr lang="en-US" sz="2000" b="1" dirty="0" err="1" smtClean="0">
                <a:solidFill>
                  <a:srgbClr val="002060"/>
                </a:solidFill>
              </a:rPr>
              <a:t>kebangkitan</a:t>
            </a:r>
            <a:r>
              <a:rPr lang="en-US" sz="2000" b="1" dirty="0" smtClean="0">
                <a:solidFill>
                  <a:srgbClr val="002060"/>
                </a:solidFill>
              </a:rPr>
              <a:t> </a:t>
            </a:r>
            <a:r>
              <a:rPr lang="en-US" sz="2000" b="1" dirty="0" err="1" smtClean="0">
                <a:solidFill>
                  <a:srgbClr val="002060"/>
                </a:solidFill>
              </a:rPr>
              <a:t>Yesus</a:t>
            </a:r>
            <a:r>
              <a:rPr lang="en-US" sz="2000" b="1" dirty="0" smtClean="0">
                <a:solidFill>
                  <a:srgbClr val="002060"/>
                </a:solidFill>
              </a:rPr>
              <a:t> </a:t>
            </a:r>
            <a:r>
              <a:rPr lang="en-US" sz="2000" b="1" dirty="0" err="1" smtClean="0">
                <a:solidFill>
                  <a:srgbClr val="002060"/>
                </a:solidFill>
              </a:rPr>
              <a:t>dan</a:t>
            </a:r>
            <a:r>
              <a:rPr lang="en-US" sz="2000" b="1" dirty="0" smtClean="0">
                <a:solidFill>
                  <a:srgbClr val="002060"/>
                </a:solidFill>
              </a:rPr>
              <a:t> </a:t>
            </a:r>
            <a:r>
              <a:rPr lang="en-US" sz="2000" b="1" dirty="0" err="1" smtClean="0">
                <a:solidFill>
                  <a:srgbClr val="002060"/>
                </a:solidFill>
              </a:rPr>
              <a:t>Dia</a:t>
            </a:r>
            <a:r>
              <a:rPr lang="en-US" sz="2000" b="1" dirty="0" smtClean="0">
                <a:solidFill>
                  <a:srgbClr val="002060"/>
                </a:solidFill>
              </a:rPr>
              <a:t> </a:t>
            </a:r>
            <a:r>
              <a:rPr lang="en-US" sz="2000" b="1" dirty="0" err="1" smtClean="0">
                <a:solidFill>
                  <a:srgbClr val="002060"/>
                </a:solidFill>
              </a:rPr>
              <a:t>telah</a:t>
            </a:r>
            <a:r>
              <a:rPr lang="en-US" sz="2000" b="1" dirty="0" smtClean="0">
                <a:solidFill>
                  <a:srgbClr val="002060"/>
                </a:solidFill>
              </a:rPr>
              <a:t> </a:t>
            </a:r>
            <a:r>
              <a:rPr lang="en-US" sz="2000" b="1" dirty="0" err="1" smtClean="0">
                <a:solidFill>
                  <a:srgbClr val="002060"/>
                </a:solidFill>
              </a:rPr>
              <a:t>mencurahkan</a:t>
            </a:r>
            <a:r>
              <a:rPr lang="en-US" sz="2000" b="1" dirty="0" smtClean="0">
                <a:solidFill>
                  <a:srgbClr val="002060"/>
                </a:solidFill>
              </a:rPr>
              <a:t> </a:t>
            </a:r>
            <a:r>
              <a:rPr lang="en-US" sz="2000" b="1" dirty="0" err="1" smtClean="0">
                <a:solidFill>
                  <a:srgbClr val="002060"/>
                </a:solidFill>
              </a:rPr>
              <a:t>Roh</a:t>
            </a:r>
            <a:r>
              <a:rPr lang="en-US" sz="2000" b="1" dirty="0" smtClean="0">
                <a:solidFill>
                  <a:srgbClr val="002060"/>
                </a:solidFill>
              </a:rPr>
              <a:t> Kudus </a:t>
            </a:r>
            <a:r>
              <a:rPr lang="en-US" sz="2000" b="1" dirty="0" err="1" smtClean="0">
                <a:solidFill>
                  <a:srgbClr val="002060"/>
                </a:solidFill>
              </a:rPr>
              <a:t>kepada</a:t>
            </a:r>
            <a:r>
              <a:rPr lang="en-US" sz="2000" b="1" dirty="0" smtClean="0">
                <a:solidFill>
                  <a:srgbClr val="002060"/>
                </a:solidFill>
              </a:rPr>
              <a:t> </a:t>
            </a:r>
            <a:r>
              <a:rPr lang="en-US" sz="2000" b="1" dirty="0" err="1" smtClean="0">
                <a:solidFill>
                  <a:srgbClr val="002060"/>
                </a:solidFill>
              </a:rPr>
              <a:t>mereka</a:t>
            </a:r>
            <a:endParaRPr lang="en-US" sz="2000" b="1" dirty="0" smtClean="0">
              <a:solidFill>
                <a:srgbClr val="002060"/>
              </a:solidFill>
            </a:endParaRPr>
          </a:p>
          <a:p>
            <a:endParaRPr lang="en-US" sz="2000" dirty="0"/>
          </a:p>
        </p:txBody>
      </p:sp>
      <p:sp>
        <p:nvSpPr>
          <p:cNvPr id="4" name="Text Placeholder 3"/>
          <p:cNvSpPr>
            <a:spLocks noGrp="1"/>
          </p:cNvSpPr>
          <p:nvPr>
            <p:ph type="body" sz="half" idx="2"/>
          </p:nvPr>
        </p:nvSpPr>
        <p:spPr>
          <a:xfrm>
            <a:off x="179512" y="1196752"/>
            <a:ext cx="3286001" cy="5256584"/>
          </a:xfrm>
        </p:spPr>
        <p:txBody>
          <a:bodyPr>
            <a:normAutofit fontScale="92500"/>
          </a:bodyPr>
          <a:lstStyle/>
          <a:p>
            <a:endParaRPr lang="en-US" dirty="0" smtClean="0"/>
          </a:p>
          <a:p>
            <a:pPr lvl="1"/>
            <a:r>
              <a:rPr lang="ms-MY" b="1" dirty="0">
                <a:solidFill>
                  <a:srgbClr val="002060"/>
                </a:solidFill>
              </a:rPr>
              <a:t>Sebelum sengsara dan </a:t>
            </a:r>
            <a:r>
              <a:rPr lang="ms-MY" b="1" dirty="0" smtClean="0">
                <a:solidFill>
                  <a:srgbClr val="002060"/>
                </a:solidFill>
              </a:rPr>
              <a:t>mati , </a:t>
            </a:r>
            <a:r>
              <a:rPr lang="ms-MY" b="1" dirty="0">
                <a:solidFill>
                  <a:srgbClr val="002060"/>
                </a:solidFill>
              </a:rPr>
              <a:t>Yesus </a:t>
            </a:r>
            <a:r>
              <a:rPr lang="ms-MY" sz="1400" b="1" dirty="0">
                <a:solidFill>
                  <a:srgbClr val="002060"/>
                </a:solidFill>
              </a:rPr>
              <a:t>berjanji kepada para murid bahwa Ia akan memberikan penolong kepada para murid yaitu Roh Kudus.</a:t>
            </a:r>
            <a:endParaRPr lang="en-US" b="1" dirty="0">
              <a:solidFill>
                <a:srgbClr val="002060"/>
              </a:solidFill>
            </a:endParaRPr>
          </a:p>
          <a:p>
            <a:endParaRPr lang="ms-MY" sz="1600" b="1" dirty="0" smtClean="0">
              <a:solidFill>
                <a:srgbClr val="002060"/>
              </a:solidFill>
            </a:endParaRPr>
          </a:p>
          <a:p>
            <a:r>
              <a:rPr lang="ms-MY" sz="1600" b="1" dirty="0" smtClean="0">
                <a:solidFill>
                  <a:srgbClr val="002060"/>
                </a:solidFill>
              </a:rPr>
              <a:t>“</a:t>
            </a:r>
            <a:r>
              <a:rPr lang="ms-MY" sz="1600" b="1" dirty="0">
                <a:solidFill>
                  <a:srgbClr val="002060"/>
                </a:solidFill>
              </a:rPr>
              <a:t>Aku akan meminta kepada Bapa dan Ia akan memberikan kepadamu seorang Penolong yang lain, supaya Ia menyertai kamu yaitu Roh Kebenaran.” (Yohanes 14:16)</a:t>
            </a:r>
            <a:endParaRPr lang="en-US" sz="2000" b="1" dirty="0">
              <a:solidFill>
                <a:srgbClr val="002060"/>
              </a:solidFill>
            </a:endParaRPr>
          </a:p>
          <a:p>
            <a:pPr lvl="1"/>
            <a:r>
              <a:rPr lang="ms-MY" sz="1400" b="1" dirty="0">
                <a:solidFill>
                  <a:srgbClr val="002060"/>
                </a:solidFill>
              </a:rPr>
              <a:t>Pada hari keempat puluh setelah kebangkitan-Nya, Yesus naik ke Surga dan sepuluh hari sesudah kenaikan Yesus ke Surga, pada saat para murid berkumpul di </a:t>
            </a:r>
            <a:r>
              <a:rPr lang="ms-MY" sz="1400" b="1" dirty="0" smtClean="0">
                <a:solidFill>
                  <a:srgbClr val="002060"/>
                </a:solidFill>
              </a:rPr>
              <a:t>suatu</a:t>
            </a:r>
            <a:r>
              <a:rPr lang="ms-MY" sz="1800" dirty="0">
                <a:solidFill>
                  <a:srgbClr val="002060"/>
                </a:solidFill>
              </a:rPr>
              <a:t/>
            </a:r>
            <a:br>
              <a:rPr lang="ms-MY" sz="1800" dirty="0">
                <a:solidFill>
                  <a:srgbClr val="002060"/>
                </a:solidFill>
              </a:rPr>
            </a:br>
            <a:r>
              <a:rPr lang="ms-MY" sz="1600" b="1" dirty="0">
                <a:solidFill>
                  <a:srgbClr val="002060"/>
                </a:solidFill>
              </a:rPr>
              <a:t>rumah, Roh Kudus turun ke atas dalam rupa lidah-lidah api mereka seperti yang dijanjikan Yesus dulu (bdk. Kisah Para Rasul 2:1-13).</a:t>
            </a:r>
            <a:r>
              <a:rPr lang="en-US" sz="1600" b="1" dirty="0" smtClean="0">
                <a:solidFill>
                  <a:srgbClr val="002060"/>
                </a:solidFill>
              </a:rPr>
              <a:t> </a:t>
            </a:r>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17713756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779686"/>
          </a:xfrm>
        </p:spPr>
        <p:txBody>
          <a:bodyPr>
            <a:normAutofit fontScale="90000"/>
          </a:bodyPr>
          <a:lstStyle/>
          <a:p>
            <a:pPr algn="ctr"/>
            <a:r>
              <a:rPr lang="en-US" sz="1800" dirty="0" smtClean="0"/>
              <a:t/>
            </a:r>
            <a:br>
              <a:rPr lang="en-US" sz="1800" dirty="0" smtClean="0"/>
            </a:br>
            <a:r>
              <a:rPr lang="en-US" sz="1800" dirty="0" smtClean="0"/>
              <a:t/>
            </a:r>
            <a:br>
              <a:rPr lang="en-US" sz="1800" dirty="0" smtClean="0"/>
            </a:br>
            <a:r>
              <a:rPr lang="en-US" sz="1600" dirty="0" smtClean="0">
                <a:solidFill>
                  <a:schemeClr val="accent6">
                    <a:lumMod val="50000"/>
                  </a:schemeClr>
                </a:solidFill>
              </a:rPr>
              <a:t>HAL KEDUA </a:t>
            </a:r>
            <a:br>
              <a:rPr lang="en-US" sz="1600" dirty="0" smtClean="0">
                <a:solidFill>
                  <a:schemeClr val="accent6">
                    <a:lumMod val="50000"/>
                  </a:schemeClr>
                </a:solidFill>
              </a:rPr>
            </a:br>
            <a:r>
              <a:rPr lang="en-US" sz="1600" dirty="0" smtClean="0">
                <a:solidFill>
                  <a:schemeClr val="accent6">
                    <a:lumMod val="50000"/>
                  </a:schemeClr>
                </a:solidFill>
              </a:rPr>
              <a:t>ROH KUDUS DICURAKAN KEPADA SETIAP ORANG </a:t>
            </a:r>
            <a:endParaRPr lang="en-US" sz="1600" dirty="0">
              <a:solidFill>
                <a:schemeClr val="accent6">
                  <a:lumMod val="50000"/>
                </a:schemeClr>
              </a:solidFill>
            </a:endParaRPr>
          </a:p>
        </p:txBody>
      </p:sp>
      <p:sp>
        <p:nvSpPr>
          <p:cNvPr id="3" name="Content Placeholder 2"/>
          <p:cNvSpPr>
            <a:spLocks noGrp="1"/>
          </p:cNvSpPr>
          <p:nvPr>
            <p:ph idx="1"/>
          </p:nvPr>
        </p:nvSpPr>
        <p:spPr>
          <a:xfrm>
            <a:off x="3851920" y="692696"/>
            <a:ext cx="5040560" cy="5904656"/>
          </a:xfrm>
        </p:spPr>
        <p:txBody>
          <a:bodyPr>
            <a:normAutofit fontScale="92500" lnSpcReduction="10000"/>
          </a:bodyPr>
          <a:lstStyle/>
          <a:p>
            <a:pPr lvl="1"/>
            <a:r>
              <a:rPr lang="ms-MY" sz="3200" b="1" dirty="0" smtClean="0">
                <a:solidFill>
                  <a:srgbClr val="002060"/>
                </a:solidFill>
                <a:latin typeface="Agency FB" pitchFamily="34" charset="0"/>
              </a:rPr>
              <a:t>Siapakah </a:t>
            </a:r>
            <a:r>
              <a:rPr lang="ms-MY" sz="3200" b="1" dirty="0">
                <a:solidFill>
                  <a:srgbClr val="002060"/>
                </a:solidFill>
                <a:latin typeface="Agency FB" pitchFamily="34" charset="0"/>
              </a:rPr>
              <a:t>Roh Kudus itu?</a:t>
            </a:r>
            <a:endParaRPr lang="en-US" sz="2400" b="1" dirty="0">
              <a:solidFill>
                <a:srgbClr val="002060"/>
              </a:solidFill>
              <a:latin typeface="Agency FB" pitchFamily="34" charset="0"/>
            </a:endParaRPr>
          </a:p>
          <a:p>
            <a:pPr lvl="2"/>
            <a:r>
              <a:rPr lang="ms-MY" sz="2800" b="1" dirty="0">
                <a:solidFill>
                  <a:srgbClr val="002060"/>
                </a:solidFill>
              </a:rPr>
              <a:t>Roh Kudus adalah</a:t>
            </a:r>
            <a:endParaRPr lang="en-US" b="1" dirty="0">
              <a:solidFill>
                <a:srgbClr val="002060"/>
              </a:solidFill>
            </a:endParaRPr>
          </a:p>
          <a:p>
            <a:pPr lvl="3"/>
            <a:r>
              <a:rPr lang="ms-MY" sz="2400" b="1" dirty="0">
                <a:solidFill>
                  <a:srgbClr val="002060"/>
                </a:solidFill>
              </a:rPr>
              <a:t>Suatu pribadi Allah</a:t>
            </a:r>
            <a:r>
              <a:rPr lang="ms-MY" sz="2400" dirty="0">
                <a:solidFill>
                  <a:srgbClr val="002060"/>
                </a:solidFill>
              </a:rPr>
              <a:t>. (Matius 28: 19; 1 Yohanes 5: 7)</a:t>
            </a:r>
            <a:endParaRPr lang="en-US" dirty="0">
              <a:solidFill>
                <a:srgbClr val="002060"/>
              </a:solidFill>
            </a:endParaRPr>
          </a:p>
          <a:p>
            <a:pPr lvl="3"/>
            <a:r>
              <a:rPr lang="ms-MY" sz="2400" b="1" dirty="0">
                <a:solidFill>
                  <a:srgbClr val="002060"/>
                </a:solidFill>
              </a:rPr>
              <a:t>Roh Allah sendiri</a:t>
            </a:r>
            <a:r>
              <a:rPr lang="ms-MY" sz="2400" dirty="0">
                <a:solidFill>
                  <a:srgbClr val="002060"/>
                </a:solidFill>
              </a:rPr>
              <a:t>. (1 Petrus 4: 14)</a:t>
            </a:r>
            <a:endParaRPr lang="en-US" dirty="0">
              <a:solidFill>
                <a:srgbClr val="002060"/>
              </a:solidFill>
            </a:endParaRPr>
          </a:p>
          <a:p>
            <a:pPr lvl="3"/>
            <a:r>
              <a:rPr lang="ms-MY" sz="2400" b="1" dirty="0">
                <a:solidFill>
                  <a:srgbClr val="002060"/>
                </a:solidFill>
              </a:rPr>
              <a:t>Tuhan Yesus</a:t>
            </a:r>
            <a:r>
              <a:rPr lang="ms-MY" sz="2400" dirty="0">
                <a:solidFill>
                  <a:srgbClr val="002060"/>
                </a:solidFill>
              </a:rPr>
              <a:t>. (2 Korintus 3: 17-18)</a:t>
            </a:r>
            <a:endParaRPr lang="en-US" dirty="0">
              <a:solidFill>
                <a:srgbClr val="002060"/>
              </a:solidFill>
            </a:endParaRPr>
          </a:p>
          <a:p>
            <a:pPr lvl="3"/>
            <a:r>
              <a:rPr lang="ms-MY" sz="2400" b="1" dirty="0">
                <a:solidFill>
                  <a:srgbClr val="002060"/>
                </a:solidFill>
              </a:rPr>
              <a:t>Roh Yesus. </a:t>
            </a:r>
            <a:r>
              <a:rPr lang="ms-MY" sz="2400" dirty="0">
                <a:solidFill>
                  <a:srgbClr val="002060"/>
                </a:solidFill>
              </a:rPr>
              <a:t>(Kisah Para Rasul 16: </a:t>
            </a:r>
            <a:r>
              <a:rPr lang="ms-MY" sz="2400" dirty="0" smtClean="0">
                <a:solidFill>
                  <a:srgbClr val="002060"/>
                </a:solidFill>
              </a:rPr>
              <a:t>6-7)Paulus menyeberan ke makedonia </a:t>
            </a:r>
            <a:endParaRPr lang="en-US" dirty="0">
              <a:solidFill>
                <a:srgbClr val="002060"/>
              </a:solidFill>
            </a:endParaRPr>
          </a:p>
          <a:p>
            <a:pPr lvl="2"/>
            <a:r>
              <a:rPr lang="ms-MY" sz="2800" b="1" dirty="0">
                <a:solidFill>
                  <a:srgbClr val="002060"/>
                </a:solidFill>
              </a:rPr>
              <a:t>Fungsi/jabatan Roh </a:t>
            </a:r>
            <a:r>
              <a:rPr lang="ms-MY" sz="2800" b="1" dirty="0" smtClean="0">
                <a:solidFill>
                  <a:srgbClr val="002060"/>
                </a:solidFill>
              </a:rPr>
              <a:t>Kudus</a:t>
            </a:r>
            <a:endParaRPr lang="en-US" b="1" dirty="0">
              <a:solidFill>
                <a:srgbClr val="002060"/>
              </a:solidFill>
            </a:endParaRPr>
          </a:p>
          <a:p>
            <a:pPr lvl="3"/>
            <a:r>
              <a:rPr lang="ms-MY" sz="2400" dirty="0">
                <a:solidFill>
                  <a:srgbClr val="002060"/>
                </a:solidFill>
              </a:rPr>
              <a:t>Penolong. (Yohanes 14: 16)</a:t>
            </a:r>
            <a:endParaRPr lang="en-US" dirty="0">
              <a:solidFill>
                <a:srgbClr val="002060"/>
              </a:solidFill>
            </a:endParaRPr>
          </a:p>
          <a:p>
            <a:pPr lvl="3"/>
            <a:r>
              <a:rPr lang="ms-MY" sz="2400" dirty="0">
                <a:solidFill>
                  <a:srgbClr val="002060"/>
                </a:solidFill>
              </a:rPr>
              <a:t>Penghibur. (Yohanes 16: 7)</a:t>
            </a:r>
            <a:endParaRPr lang="en-US" dirty="0">
              <a:solidFill>
                <a:srgbClr val="002060"/>
              </a:solidFill>
            </a:endParaRPr>
          </a:p>
          <a:p>
            <a:pPr lvl="3"/>
            <a:r>
              <a:rPr lang="ms-MY" sz="2400" dirty="0">
                <a:solidFill>
                  <a:srgbClr val="002060"/>
                </a:solidFill>
              </a:rPr>
              <a:t>Pemimpin. (Yohanes 16: 13)</a:t>
            </a:r>
            <a:endParaRPr lang="en-US" dirty="0">
              <a:solidFill>
                <a:srgbClr val="002060"/>
              </a:solidFill>
            </a:endParaRPr>
          </a:p>
          <a:p>
            <a:pPr lvl="3"/>
            <a:r>
              <a:rPr lang="ms-MY" sz="2400" dirty="0">
                <a:solidFill>
                  <a:srgbClr val="002060"/>
                </a:solidFill>
              </a:rPr>
              <a:t>Pengajar. (Yohanes 14: 26</a:t>
            </a:r>
            <a:r>
              <a:rPr lang="ms-MY" sz="2400" dirty="0" smtClean="0">
                <a:solidFill>
                  <a:srgbClr val="002060"/>
                </a:solidFill>
              </a:rPr>
              <a:t>)</a:t>
            </a:r>
            <a:endParaRPr lang="en-US" sz="2800" dirty="0">
              <a:solidFill>
                <a:srgbClr val="002060"/>
              </a:solidFill>
            </a:endParaRPr>
          </a:p>
          <a:p>
            <a:endParaRPr lang="en-US" sz="3600" dirty="0"/>
          </a:p>
        </p:txBody>
      </p:sp>
      <p:sp>
        <p:nvSpPr>
          <p:cNvPr id="4" name="Text Placeholder 3"/>
          <p:cNvSpPr>
            <a:spLocks noGrp="1"/>
          </p:cNvSpPr>
          <p:nvPr>
            <p:ph type="body" sz="half" idx="2"/>
          </p:nvPr>
        </p:nvSpPr>
        <p:spPr>
          <a:xfrm>
            <a:off x="457200" y="1196752"/>
            <a:ext cx="4114800" cy="4929411"/>
          </a:xfrm>
        </p:spPr>
        <p:txBody>
          <a:bodyPr>
            <a:noAutofit/>
          </a:bodyPr>
          <a:lstStyle/>
          <a:p>
            <a:pPr marL="0" lvl="1"/>
            <a:r>
              <a:rPr lang="ms-MY" sz="2400" b="1" dirty="0" smtClean="0">
                <a:solidFill>
                  <a:srgbClr val="002060"/>
                </a:solidFill>
                <a:latin typeface="Arial" pitchFamily="34" charset="0"/>
                <a:cs typeface="Arial" pitchFamily="34" charset="0"/>
              </a:rPr>
              <a:t>Peristiwa turunnya Roh Kudus kita kenal sebagai hari raya Pentakosta. Pentakosta sendiri berasal dari bahasa Yunani, </a:t>
            </a:r>
            <a:r>
              <a:rPr lang="ms-MY" sz="2400" b="1" i="1" dirty="0" smtClean="0">
                <a:solidFill>
                  <a:srgbClr val="002060"/>
                </a:solidFill>
                <a:latin typeface="Arial" pitchFamily="34" charset="0"/>
                <a:cs typeface="Arial" pitchFamily="34" charset="0"/>
              </a:rPr>
              <a:t>pentekoste </a:t>
            </a:r>
            <a:r>
              <a:rPr lang="ms-MY" sz="2400" b="1" dirty="0" smtClean="0">
                <a:solidFill>
                  <a:srgbClr val="002060"/>
                </a:solidFill>
                <a:latin typeface="Arial" pitchFamily="34" charset="0"/>
                <a:cs typeface="Arial" pitchFamily="34" charset="0"/>
              </a:rPr>
              <a:t>yang berarti hari kelima puluh. Oleh sebab itu hari raya Pentakosta dirayakan oleh Gereja saat ini dihitung lima puluh hari sesudah Paskah.</a:t>
            </a:r>
            <a:endParaRPr lang="en-US" sz="4400" b="1" dirty="0" smtClean="0">
              <a:solidFill>
                <a:srgbClr val="002060"/>
              </a:solidFill>
              <a:latin typeface="Arial" pitchFamily="34" charset="0"/>
              <a:cs typeface="Arial" pitchFamily="34" charset="0"/>
            </a:endParaRPr>
          </a:p>
          <a:p>
            <a:endParaRPr lang="en-US" sz="1600" dirty="0"/>
          </a:p>
        </p:txBody>
      </p:sp>
    </p:spTree>
    <p:extLst>
      <p:ext uri="{BB962C8B-B14F-4D97-AF65-F5344CB8AC3E}">
        <p14:creationId xmlns:p14="http://schemas.microsoft.com/office/powerpoint/2010/main" val="12611212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7864" y="476672"/>
            <a:ext cx="4984648" cy="798984"/>
          </a:xfrm>
        </p:spPr>
        <p:txBody>
          <a:bodyPr>
            <a:normAutofit/>
          </a:bodyPr>
          <a:lstStyle/>
          <a:p>
            <a:pPr lvl="2" algn="ctr" rtl="0">
              <a:spcBef>
                <a:spcPct val="0"/>
              </a:spcBef>
            </a:pPr>
            <a:r>
              <a:rPr lang="ms-MY" sz="2700" b="1" dirty="0" smtClean="0">
                <a:solidFill>
                  <a:srgbClr val="002060"/>
                </a:solidFill>
              </a:rPr>
              <a:t>Lambang Roh Kudus</a:t>
            </a:r>
            <a:r>
              <a:rPr lang="en-US" sz="3200" dirty="0" smtClean="0"/>
              <a:t/>
            </a:r>
            <a:br>
              <a:rPr lang="en-US" sz="3200" dirty="0" smtClean="0"/>
            </a:br>
            <a:endParaRPr lang="en-US" dirty="0"/>
          </a:p>
        </p:txBody>
      </p:sp>
      <p:sp>
        <p:nvSpPr>
          <p:cNvPr id="3" name="Content Placeholder 2"/>
          <p:cNvSpPr>
            <a:spLocks noGrp="1"/>
          </p:cNvSpPr>
          <p:nvPr>
            <p:ph idx="1"/>
          </p:nvPr>
        </p:nvSpPr>
        <p:spPr>
          <a:xfrm>
            <a:off x="3059832" y="1196752"/>
            <a:ext cx="5904656" cy="4917009"/>
          </a:xfrm>
        </p:spPr>
        <p:txBody>
          <a:bodyPr>
            <a:noAutofit/>
          </a:bodyPr>
          <a:lstStyle/>
          <a:p>
            <a:pPr lvl="3">
              <a:buFont typeface="Wingdings" pitchFamily="2" charset="2"/>
              <a:buChar char="q"/>
            </a:pPr>
            <a:r>
              <a:rPr lang="ms-MY" sz="3200" b="1" dirty="0" smtClean="0">
                <a:solidFill>
                  <a:srgbClr val="002060"/>
                </a:solidFill>
                <a:latin typeface="Agency FB" pitchFamily="34" charset="0"/>
              </a:rPr>
              <a:t>Seperti burung merpati. (Lukas 3: 22)</a:t>
            </a:r>
            <a:endParaRPr lang="en-US" sz="2800" b="1" dirty="0" smtClean="0">
              <a:solidFill>
                <a:srgbClr val="002060"/>
              </a:solidFill>
              <a:latin typeface="Agency FB" pitchFamily="34" charset="0"/>
            </a:endParaRPr>
          </a:p>
          <a:p>
            <a:pPr lvl="3">
              <a:buFont typeface="Wingdings" pitchFamily="2" charset="2"/>
              <a:buChar char="q"/>
            </a:pPr>
            <a:r>
              <a:rPr lang="ms-MY" sz="3200" b="1" dirty="0" smtClean="0">
                <a:solidFill>
                  <a:srgbClr val="002060"/>
                </a:solidFill>
                <a:latin typeface="Agency FB" pitchFamily="34" charset="0"/>
              </a:rPr>
              <a:t>Seperti tiupan angin. ( Kisah Para Rasul 2: 2)</a:t>
            </a:r>
            <a:endParaRPr lang="en-US" sz="2800" b="1" dirty="0" smtClean="0">
              <a:solidFill>
                <a:srgbClr val="002060"/>
              </a:solidFill>
              <a:latin typeface="Agency FB" pitchFamily="34" charset="0"/>
            </a:endParaRPr>
          </a:p>
          <a:p>
            <a:pPr lvl="3">
              <a:buFont typeface="Wingdings" pitchFamily="2" charset="2"/>
              <a:buChar char="q"/>
            </a:pPr>
            <a:r>
              <a:rPr lang="ms-MY" sz="3200" b="1" dirty="0" smtClean="0">
                <a:solidFill>
                  <a:srgbClr val="002060"/>
                </a:solidFill>
                <a:latin typeface="Agency FB" pitchFamily="34" charset="0"/>
              </a:rPr>
              <a:t>Seperti lidah-lidah api. (Kisah Para Rasul 2:3)</a:t>
            </a:r>
            <a:endParaRPr lang="en-US" sz="2800" b="1" dirty="0" smtClean="0">
              <a:solidFill>
                <a:srgbClr val="002060"/>
              </a:solidFill>
              <a:latin typeface="Agency FB" pitchFamily="34" charset="0"/>
            </a:endParaRPr>
          </a:p>
          <a:p>
            <a:pPr lvl="3">
              <a:buFont typeface="Wingdings" pitchFamily="2" charset="2"/>
              <a:buChar char="q"/>
            </a:pPr>
            <a:r>
              <a:rPr lang="ms-MY" sz="3200" b="1" dirty="0" smtClean="0">
                <a:solidFill>
                  <a:srgbClr val="002060"/>
                </a:solidFill>
                <a:latin typeface="Agency FB" pitchFamily="34" charset="0"/>
              </a:rPr>
              <a:t>Seperti air. (Yohanes 7: 37-39</a:t>
            </a:r>
            <a:r>
              <a:rPr lang="ms-MY" sz="3200" b="1" dirty="0" smtClean="0">
                <a:latin typeface="Agency FB" pitchFamily="34" charset="0"/>
              </a:rPr>
              <a:t>)</a:t>
            </a:r>
            <a:endParaRPr lang="en-US" sz="2800" b="1" dirty="0" smtClean="0">
              <a:latin typeface="Agency FB" pitchFamily="34" charset="0"/>
            </a:endParaRPr>
          </a:p>
        </p:txBody>
      </p:sp>
      <p:sp>
        <p:nvSpPr>
          <p:cNvPr id="4" name="Text Placeholder 3"/>
          <p:cNvSpPr>
            <a:spLocks noGrp="1"/>
          </p:cNvSpPr>
          <p:nvPr>
            <p:ph type="body" sz="half" idx="2"/>
          </p:nvPr>
        </p:nvSpPr>
        <p:spPr>
          <a:xfrm>
            <a:off x="379379" y="741334"/>
            <a:ext cx="3250704" cy="5433467"/>
          </a:xfrm>
        </p:spPr>
        <p:txBody>
          <a:bodyPr>
            <a:normAutofit lnSpcReduction="10000"/>
          </a:bodyPr>
          <a:lstStyle/>
          <a:p>
            <a:pPr marL="0" lvl="1" algn="ctr"/>
            <a:r>
              <a:rPr lang="ms-MY" sz="2800" dirty="0" smtClean="0">
                <a:solidFill>
                  <a:srgbClr val="002060"/>
                </a:solidFill>
              </a:rPr>
              <a:t>Dengan Roh Kudus yang turun ke atas para rasul, mereka mendapat kehidupan dan semangat baru. Hal itu yang kemudian membuat dPetrus </a:t>
            </a:r>
            <a:r>
              <a:rPr lang="ms-MY" sz="2800" dirty="0">
                <a:solidFill>
                  <a:srgbClr val="002060"/>
                </a:solidFill>
              </a:rPr>
              <a:t>an </a:t>
            </a:r>
            <a:r>
              <a:rPr lang="ms-MY" sz="2800" dirty="0" smtClean="0">
                <a:solidFill>
                  <a:srgbClr val="002060"/>
                </a:solidFill>
              </a:rPr>
              <a:t>para murid yang </a:t>
            </a:r>
            <a:r>
              <a:rPr lang="ms-MY" sz="2800" dirty="0">
                <a:solidFill>
                  <a:srgbClr val="002060"/>
                </a:solidFill>
              </a:rPr>
              <a:t>liain </a:t>
            </a:r>
            <a:r>
              <a:rPr lang="ms-MY" sz="2800" dirty="0" smtClean="0">
                <a:solidFill>
                  <a:srgbClr val="002060"/>
                </a:solidFill>
              </a:rPr>
              <a:t>berani bersaks tentang siapa Yesus (bdk. Kisah Para Rasul 2:14-47</a:t>
            </a:r>
            <a:endParaRPr lang="en-US" sz="2800" dirty="0" smtClean="0">
              <a:solidFill>
                <a:srgbClr val="002060"/>
              </a:solidFill>
            </a:endParaRPr>
          </a:p>
          <a:p>
            <a:endParaRPr lang="en-US" dirty="0"/>
          </a:p>
        </p:txBody>
      </p:sp>
    </p:spTree>
    <p:extLst>
      <p:ext uri="{BB962C8B-B14F-4D97-AF65-F5344CB8AC3E}">
        <p14:creationId xmlns:p14="http://schemas.microsoft.com/office/powerpoint/2010/main" val="7566053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95736" y="548680"/>
            <a:ext cx="6179110" cy="5420072"/>
          </a:xfrm>
        </p:spPr>
        <p:txBody>
          <a:bodyPr>
            <a:normAutofit lnSpcReduction="10000"/>
          </a:bodyPr>
          <a:lstStyle/>
          <a:p>
            <a:pPr lvl="2"/>
            <a:r>
              <a:rPr lang="ms-MY" sz="2600" b="1" dirty="0">
                <a:solidFill>
                  <a:srgbClr val="002060"/>
                </a:solidFill>
              </a:rPr>
              <a:t>Roh Kudus yang diberikan Yesus kepada para murid ialah Roh Penolong, Penghibur dan Kebenaran. Roh itu diberikan oleh Yesus untuk menyertai para murid selama-lamanya. Roh itu pula yang akan membuat para murid bersatu dengan Yesus dan dengan Bapa.</a:t>
            </a:r>
            <a:endParaRPr lang="en-US" sz="2600" b="1" dirty="0">
              <a:solidFill>
                <a:srgbClr val="002060"/>
              </a:solidFill>
            </a:endParaRPr>
          </a:p>
          <a:p>
            <a:pPr lvl="2"/>
            <a:r>
              <a:rPr lang="ms-MY" sz="2600" dirty="0">
                <a:solidFill>
                  <a:srgbClr val="002060"/>
                </a:solidFill>
              </a:rPr>
              <a:t>Roh Penolong akan mengajarkan segala sesuatu dan mengingatkan akan ajaran Yesus.</a:t>
            </a:r>
            <a:endParaRPr lang="en-US" sz="2600" dirty="0">
              <a:solidFill>
                <a:srgbClr val="002060"/>
              </a:solidFill>
            </a:endParaRPr>
          </a:p>
          <a:p>
            <a:pPr lvl="2"/>
            <a:r>
              <a:rPr lang="ms-MY" sz="2600" b="1" dirty="0">
                <a:solidFill>
                  <a:srgbClr val="002060"/>
                </a:solidFill>
              </a:rPr>
              <a:t>Roh Kebenaran akan memimpin para murid ke seluruh dunia. Kebenaran itu ialah Yesus sendiri.</a:t>
            </a:r>
            <a:endParaRPr lang="en-US" sz="2600" b="1" dirty="0">
              <a:solidFill>
                <a:srgbClr val="002060"/>
              </a:solidFill>
            </a:endParaRPr>
          </a:p>
          <a:p>
            <a:endParaRPr lang="en-US" dirty="0">
              <a:solidFill>
                <a:srgbClr val="002060"/>
              </a:solidFill>
            </a:endParaRPr>
          </a:p>
        </p:txBody>
      </p:sp>
    </p:spTree>
    <p:extLst>
      <p:ext uri="{BB962C8B-B14F-4D97-AF65-F5344CB8AC3E}">
        <p14:creationId xmlns:p14="http://schemas.microsoft.com/office/powerpoint/2010/main" val="3909527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3008313" cy="360040"/>
          </a:xfrm>
        </p:spPr>
        <p:txBody>
          <a:bodyPr>
            <a:noAutofit/>
          </a:bodyPr>
          <a:lstStyle/>
          <a:p>
            <a:r>
              <a:rPr lang="en-US" sz="4000" dirty="0" err="1">
                <a:solidFill>
                  <a:srgbClr val="7030A0"/>
                </a:solidFill>
              </a:rPr>
              <a:t>K</a:t>
            </a:r>
            <a:r>
              <a:rPr lang="en-US" sz="4000" dirty="0" err="1" smtClean="0">
                <a:solidFill>
                  <a:srgbClr val="7030A0"/>
                </a:solidFill>
              </a:rPr>
              <a:t>esempulan</a:t>
            </a:r>
            <a:r>
              <a:rPr lang="en-US" sz="4000" dirty="0" smtClean="0">
                <a:solidFill>
                  <a:srgbClr val="7030A0"/>
                </a:solidFill>
              </a:rPr>
              <a:t> </a:t>
            </a:r>
            <a:endParaRPr lang="en-US" sz="4000" dirty="0">
              <a:solidFill>
                <a:srgbClr val="7030A0"/>
              </a:solidFill>
            </a:endParaRPr>
          </a:p>
        </p:txBody>
      </p:sp>
      <p:sp>
        <p:nvSpPr>
          <p:cNvPr id="3" name="Content Placeholder 2"/>
          <p:cNvSpPr>
            <a:spLocks noGrp="1"/>
          </p:cNvSpPr>
          <p:nvPr>
            <p:ph idx="1"/>
          </p:nvPr>
        </p:nvSpPr>
        <p:spPr>
          <a:xfrm>
            <a:off x="3563888" y="476672"/>
            <a:ext cx="5472608" cy="5649491"/>
          </a:xfrm>
        </p:spPr>
        <p:txBody>
          <a:bodyPr>
            <a:normAutofit fontScale="92500"/>
          </a:bodyPr>
          <a:lstStyle/>
          <a:p>
            <a:pPr marL="342900" lvl="2" indent="-342900" algn="ctr"/>
            <a:r>
              <a:rPr lang="ms-MY" sz="2400" dirty="0" smtClean="0">
                <a:solidFill>
                  <a:srgbClr val="002060"/>
                </a:solidFill>
              </a:rPr>
              <a:t>Karunia </a:t>
            </a:r>
            <a:r>
              <a:rPr lang="ms-MY" sz="2400" dirty="0">
                <a:solidFill>
                  <a:srgbClr val="002060"/>
                </a:solidFill>
              </a:rPr>
              <a:t>yang diterima oleh setiap orang hendaknya membuat hidup orang tersebut selaras atau sesuai dengan ajaran Yesus, yaitu</a:t>
            </a:r>
            <a:r>
              <a:rPr lang="ms-MY" sz="2400" b="1" dirty="0">
                <a:solidFill>
                  <a:srgbClr val="002060"/>
                </a:solidFill>
              </a:rPr>
              <a:t>: mengasihi dan menghormasti, tidak membalas kejahatan dengan kejahatan, hidup dalam damai, mau memberi tumpangan, memberi makan kepada yang lapar, memberi minnum bagi yang haus, sabar, selalu berharap kepada Tuhan serta terlibat dalam kehidupan barsama baik dalam suka maupun duka</a:t>
            </a:r>
            <a:r>
              <a:rPr lang="ms-MY" sz="2400" dirty="0">
                <a:solidFill>
                  <a:srgbClr val="002060"/>
                </a:solidFill>
              </a:rPr>
              <a:t>. Hal itu semua menurut  </a:t>
            </a:r>
            <a:r>
              <a:rPr lang="ms-MY" sz="2400" dirty="0" smtClean="0">
                <a:solidFill>
                  <a:srgbClr val="002060"/>
                </a:solidFill>
              </a:rPr>
              <a:t>Paulus </a:t>
            </a:r>
            <a:r>
              <a:rPr lang="ms-MY" sz="2400" dirty="0">
                <a:solidFill>
                  <a:srgbClr val="002060"/>
                </a:solidFill>
              </a:rPr>
              <a:t>menjadi tanda bahwa seseorang telah memperoleh Roh Kudus</a:t>
            </a:r>
            <a:r>
              <a:rPr lang="ms-MY" sz="2400" dirty="0" smtClean="0">
                <a:solidFill>
                  <a:srgbClr val="002060"/>
                </a:solidFill>
              </a:rPr>
              <a:t>.</a:t>
            </a:r>
          </a:p>
          <a:p>
            <a:pPr marL="342900" lvl="2" indent="-342900" algn="ctr"/>
            <a:r>
              <a:rPr lang="en-US" sz="2400" dirty="0" smtClean="0">
                <a:solidFill>
                  <a:srgbClr val="002060"/>
                </a:solidFill>
              </a:rPr>
              <a:t>KIS.1:9-11</a:t>
            </a:r>
          </a:p>
          <a:p>
            <a:pPr marL="342900" lvl="2" indent="-342900" algn="ctr"/>
            <a:r>
              <a:rPr lang="en-US" sz="2400" dirty="0" smtClean="0">
                <a:solidFill>
                  <a:srgbClr val="002060"/>
                </a:solidFill>
              </a:rPr>
              <a:t>YOEL 2 : 28  </a:t>
            </a:r>
            <a:r>
              <a:rPr lang="en-US" sz="2400" dirty="0" err="1" smtClean="0">
                <a:solidFill>
                  <a:srgbClr val="002060"/>
                </a:solidFill>
              </a:rPr>
              <a:t>Hari</a:t>
            </a:r>
            <a:r>
              <a:rPr lang="en-US" sz="2400" dirty="0" smtClean="0">
                <a:solidFill>
                  <a:srgbClr val="002060"/>
                </a:solidFill>
              </a:rPr>
              <a:t> </a:t>
            </a:r>
            <a:r>
              <a:rPr lang="en-US" sz="2400" dirty="0" err="1" smtClean="0">
                <a:solidFill>
                  <a:srgbClr val="002060"/>
                </a:solidFill>
              </a:rPr>
              <a:t>Tuhan</a:t>
            </a:r>
            <a:r>
              <a:rPr lang="en-US" sz="2400" dirty="0" smtClean="0">
                <a:solidFill>
                  <a:srgbClr val="002060"/>
                </a:solidFill>
              </a:rPr>
              <a:t> </a:t>
            </a:r>
            <a:endParaRPr lang="en-US" sz="2400" dirty="0">
              <a:solidFill>
                <a:srgbClr val="002060"/>
              </a:solidFill>
            </a:endParaRPr>
          </a:p>
          <a:p>
            <a:endParaRPr lang="en-US" dirty="0">
              <a:solidFill>
                <a:srgbClr val="002060"/>
              </a:solidFill>
            </a:endParaRPr>
          </a:p>
        </p:txBody>
      </p:sp>
      <p:sp>
        <p:nvSpPr>
          <p:cNvPr id="4" name="Text Placeholder 3"/>
          <p:cNvSpPr>
            <a:spLocks noGrp="1"/>
          </p:cNvSpPr>
          <p:nvPr>
            <p:ph type="body" sz="half" idx="2"/>
          </p:nvPr>
        </p:nvSpPr>
        <p:spPr>
          <a:xfrm>
            <a:off x="457200" y="1052736"/>
            <a:ext cx="3008313" cy="5400600"/>
          </a:xfrm>
        </p:spPr>
        <p:txBody>
          <a:bodyPr>
            <a:normAutofit fontScale="85000" lnSpcReduction="20000"/>
          </a:bodyPr>
          <a:lstStyle/>
          <a:p>
            <a:pPr marL="0" lvl="2" algn="ctr"/>
            <a:r>
              <a:rPr lang="ms-MY" sz="2400" b="1" dirty="0" smtClean="0">
                <a:solidFill>
                  <a:srgbClr val="002060"/>
                </a:solidFill>
              </a:rPr>
              <a:t>YOHANES 14 : 17 </a:t>
            </a:r>
          </a:p>
          <a:p>
            <a:pPr marL="0" lvl="2" algn="ctr"/>
            <a:r>
              <a:rPr lang="ms-MY" sz="2400" b="1" dirty="0" smtClean="0">
                <a:solidFill>
                  <a:srgbClr val="002060"/>
                </a:solidFill>
              </a:rPr>
              <a:t>BAGIAN </a:t>
            </a:r>
          </a:p>
          <a:p>
            <a:pPr marL="0" lvl="2" algn="ctr"/>
            <a:r>
              <a:rPr lang="ms-MY" sz="2400" dirty="0" smtClean="0">
                <a:solidFill>
                  <a:srgbClr val="002060"/>
                </a:solidFill>
              </a:rPr>
              <a:t>TETAPI KAMU MENGENAL DIA SEBAB  IA MENYERTAI KAMU DAN AKAN  DIA  DI DALAM KAMU </a:t>
            </a:r>
            <a:endParaRPr lang="ms-MY" sz="2400" dirty="0">
              <a:solidFill>
                <a:srgbClr val="002060"/>
              </a:solidFill>
            </a:endParaRPr>
          </a:p>
          <a:p>
            <a:pPr marL="0" lvl="2" algn="ctr"/>
            <a:r>
              <a:rPr lang="ms-MY" sz="2400" dirty="0" smtClean="0">
                <a:solidFill>
                  <a:srgbClr val="002060"/>
                </a:solidFill>
              </a:rPr>
              <a:t>Setiap orang yang telah dibaptis mendapatkan Roh Kudus dengan segala karunianya. </a:t>
            </a:r>
            <a:r>
              <a:rPr lang="ms-MY" sz="2400" b="1" dirty="0" smtClean="0">
                <a:solidFill>
                  <a:srgbClr val="002060"/>
                </a:solidFill>
              </a:rPr>
              <a:t>Roh Kudus mengaruniakan kepada setiap orang yang dibaptis seturut kebutuhan Gereja. Kurnia Roh Kudus diberikan bukan untuk dirinya sendiri melainkan untuk Gereja.</a:t>
            </a:r>
            <a:endParaRPr lang="en-US" sz="5400" b="1" dirty="0" smtClean="0">
              <a:solidFill>
                <a:srgbClr val="002060"/>
              </a:solidFill>
            </a:endParaRPr>
          </a:p>
          <a:p>
            <a:endParaRPr lang="en-US" dirty="0"/>
          </a:p>
        </p:txBody>
      </p:sp>
    </p:spTree>
    <p:extLst>
      <p:ext uri="{BB962C8B-B14F-4D97-AF65-F5344CB8AC3E}">
        <p14:creationId xmlns:p14="http://schemas.microsoft.com/office/powerpoint/2010/main" val="29029551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178</TotalTime>
  <Words>693</Words>
  <Application>Microsoft Office PowerPoint</Application>
  <PresentationFormat>On-screen Show (4:3)</PresentationFormat>
  <Paragraphs>63</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NewsPrint</vt:lpstr>
      <vt:lpstr>IBADAH MINGGU RAYA JEMAAT KINGMI HARAPAN GLORIA TIMIKA INDAH      </vt:lpstr>
      <vt:lpstr>Nast . Kisah Para Lasul 2 : 1-15  15: 22-24 : 32-33</vt:lpstr>
      <vt:lpstr>Pendahuluan </vt:lpstr>
      <vt:lpstr>PowerPoint Presentation</vt:lpstr>
      <vt:lpstr>Hal Pertama  Roh Kudus Menguatkan Hati Para Rasul</vt:lpstr>
      <vt:lpstr>  HAL KEDUA  ROH KUDUS DICURAKAN KEPADA SETIAP ORANG </vt:lpstr>
      <vt:lpstr>Lambang Roh Kudus </vt:lpstr>
      <vt:lpstr>PowerPoint Presentation</vt:lpstr>
      <vt:lpstr>Kesempulan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IBADAH MINGGU RAYA JEMAAT KINGMI HARAPAN GLORIA TIMIKA INDAH</dc:title>
  <dc:creator>AVITA</dc:creator>
  <cp:lastModifiedBy>AVITA</cp:lastModifiedBy>
  <cp:revision>16</cp:revision>
  <cp:lastPrinted>2025-06-07T11:34:28Z</cp:lastPrinted>
  <dcterms:created xsi:type="dcterms:W3CDTF">2025-06-07T00:05:40Z</dcterms:created>
  <dcterms:modified xsi:type="dcterms:W3CDTF">2025-07-22T02:12:21Z</dcterms:modified>
</cp:coreProperties>
</file>